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303" r:id="rId4"/>
    <p:sldId id="292" r:id="rId5"/>
    <p:sldId id="262" r:id="rId6"/>
    <p:sldId id="266" r:id="rId7"/>
    <p:sldId id="263" r:id="rId8"/>
    <p:sldId id="271" r:id="rId9"/>
    <p:sldId id="293" r:id="rId10"/>
    <p:sldId id="315" r:id="rId11"/>
    <p:sldId id="310" r:id="rId12"/>
    <p:sldId id="267" r:id="rId13"/>
    <p:sldId id="283" r:id="rId14"/>
    <p:sldId id="282" r:id="rId15"/>
    <p:sldId id="306" r:id="rId16"/>
    <p:sldId id="278" r:id="rId17"/>
    <p:sldId id="299" r:id="rId18"/>
    <p:sldId id="309" r:id="rId19"/>
    <p:sldId id="312" r:id="rId20"/>
    <p:sldId id="281" r:id="rId21"/>
    <p:sldId id="294" r:id="rId22"/>
    <p:sldId id="314" r:id="rId23"/>
    <p:sldId id="284" r:id="rId24"/>
    <p:sldId id="273" r:id="rId25"/>
    <p:sldId id="264" r:id="rId26"/>
    <p:sldId id="295" r:id="rId27"/>
    <p:sldId id="285" r:id="rId28"/>
    <p:sldId id="261" r:id="rId29"/>
    <p:sldId id="260" r:id="rId30"/>
    <p:sldId id="286" r:id="rId31"/>
    <p:sldId id="287" r:id="rId32"/>
  </p:sldIdLst>
  <p:sldSz cx="12192000" cy="6858000"/>
  <p:notesSz cx="7104063" cy="10234613"/>
  <p:embeddedFontLst>
    <p:embeddedFont>
      <p:font typeface="맑은 고딕" panose="020B0503020000020004" pitchFamily="50" charset="-127"/>
      <p:regular r:id="rId35"/>
      <p:bold r:id="rId36"/>
    </p:embeddedFont>
    <p:embeddedFont>
      <p:font typeface="맑은 고딕" panose="020B0503020000020004" pitchFamily="50" charset="-127"/>
      <p:regular r:id="rId35"/>
      <p:bold r:id="rId36"/>
    </p:embeddedFont>
    <p:embeddedFont>
      <p:font typeface="에스코어 드림 3 Light" panose="020B0303030302020204" pitchFamily="34" charset="-127"/>
      <p:regular r:id="rId37"/>
    </p:embeddedFont>
    <p:embeddedFont>
      <p:font typeface="에스코어 드림 4 Regular" panose="020B0503030302020204" pitchFamily="34" charset="-127"/>
      <p:regular r:id="rId38"/>
    </p:embeddedFont>
    <p:embeddedFont>
      <p:font typeface="에스코어 드림 5 Medium" panose="020B0503030302020204" pitchFamily="34" charset="-127"/>
      <p:regular r:id="rId39"/>
    </p:embeddedFont>
    <p:embeddedFont>
      <p:font typeface="에스코어 드림 6 Bold" panose="020B0703030302020204" pitchFamily="34" charset="-127"/>
      <p:bold r:id="rId40"/>
    </p:embeddedFont>
    <p:embeddedFont>
      <p:font typeface="청소년서체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9CA"/>
    <a:srgbClr val="4583C7"/>
    <a:srgbClr val="FFCB25"/>
    <a:srgbClr val="B4B4B4"/>
    <a:srgbClr val="FD8D77"/>
    <a:srgbClr val="FFFFFF"/>
    <a:srgbClr val="FC785E"/>
    <a:srgbClr val="1F4167"/>
    <a:srgbClr val="FFCF37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83910" autoAdjust="0"/>
  </p:normalViewPr>
  <p:slideViewPr>
    <p:cSldViewPr snapToGrid="0">
      <p:cViewPr varScale="1">
        <p:scale>
          <a:sx n="68" d="100"/>
          <a:sy n="68" d="100"/>
        </p:scale>
        <p:origin x="1123" y="58"/>
      </p:cViewPr>
      <p:guideLst/>
    </p:cSldViewPr>
  </p:slideViewPr>
  <p:outlineViewPr>
    <p:cViewPr>
      <p:scale>
        <a:sx n="33" d="100"/>
        <a:sy n="33" d="100"/>
      </p:scale>
      <p:origin x="0" y="-40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75"/>
    </p:cViewPr>
  </p:sorterViewPr>
  <p:notesViewPr>
    <p:cSldViewPr snapToGrid="0">
      <p:cViewPr varScale="1">
        <p:scale>
          <a:sx n="61" d="100"/>
          <a:sy n="61" d="100"/>
        </p:scale>
        <p:origin x="324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D49A834-D5DF-4736-B6B3-5C948A024D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F1D4CF-FE78-4385-94F2-FD83F80746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1249CB2-80A4-449D-BA0C-741BBB565168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4DE79D-1394-45A7-B5A2-FAF881D270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797081-414E-4501-A7E9-B7C7E227C5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A2A5073-BE3F-45D2-8DD9-5324E59E1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061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8AB378F-E2D8-46ED-A224-4C3DD38A9774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9AA5DDE-7084-4299-9C49-AA14E2F12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87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안녕하십니까 발표자 </a:t>
            </a:r>
            <a:r>
              <a:rPr lang="en-US" altLang="ko-KR" dirty="0"/>
              <a:t>4</a:t>
            </a:r>
            <a:r>
              <a:rPr lang="ko-KR" altLang="en-US" dirty="0"/>
              <a:t>조 정지은 입니다</a:t>
            </a:r>
            <a:r>
              <a:rPr lang="en-US" altLang="ko-KR" dirty="0"/>
              <a:t>. AI  </a:t>
            </a:r>
            <a:r>
              <a:rPr lang="ko-KR" altLang="en-US" dirty="0"/>
              <a:t>기반 직업 찾기 서비스인 </a:t>
            </a:r>
            <a:r>
              <a:rPr lang="en-US" altLang="ko-KR" dirty="0"/>
              <a:t>“</a:t>
            </a:r>
            <a:r>
              <a:rPr lang="ko-KR" altLang="en-US" dirty="0"/>
              <a:t>위로</a:t>
            </a:r>
            <a:r>
              <a:rPr lang="en-US" altLang="ko-KR" dirty="0"/>
              <a:t>”</a:t>
            </a:r>
            <a:r>
              <a:rPr lang="ko-KR" altLang="en-US" dirty="0"/>
              <a:t> 프로젝트에 대해 발표하도록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98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수집된 데이터를 확인해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라벨별로 </a:t>
            </a:r>
            <a:r>
              <a:rPr lang="en-US" altLang="ko-KR" dirty="0"/>
              <a:t>game</a:t>
            </a:r>
            <a:r>
              <a:rPr lang="ko-KR" altLang="en-US" dirty="0"/>
              <a:t> </a:t>
            </a:r>
            <a:r>
              <a:rPr lang="en-US" altLang="ko-KR" dirty="0"/>
              <a:t>46,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46</a:t>
            </a:r>
            <a:r>
              <a:rPr lang="ko-KR" altLang="en-US" dirty="0"/>
              <a:t> 개 그리고 모바일은 </a:t>
            </a:r>
            <a:r>
              <a:rPr lang="en-US" altLang="ko-KR" dirty="0"/>
              <a:t>31</a:t>
            </a:r>
            <a:r>
              <a:rPr lang="ko-KR" altLang="en-US" dirty="0"/>
              <a:t>개를 수집했습니다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원활한 분류를 위해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9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각 라벨 별로 수집한 문서들의 특징을 파악하기 위함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(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데이터 분석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)</a:t>
            </a:r>
          </a:p>
          <a:p>
            <a:r>
              <a:rPr lang="en-US" altLang="ko-KR" b="0" i="1" dirty="0" err="1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Stopword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를 </a:t>
            </a:r>
            <a:r>
              <a:rPr lang="ko-KR" altLang="en-US" b="0" i="1" dirty="0" err="1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선정하는데에도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 활용함</a:t>
            </a:r>
            <a:endParaRPr lang="en-US" altLang="ko-KR" b="0" i="1" dirty="0">
              <a:solidFill>
                <a:srgbClr val="000000"/>
              </a:solidFill>
              <a:effectLst/>
              <a:latin typeface="청소년서체" panose="02020603020101020101" pitchFamily="18" charset="-127"/>
            </a:endParaRPr>
          </a:p>
          <a:p>
            <a:endParaRPr lang="en-US" altLang="ko-KR" b="0" i="1" dirty="0">
              <a:solidFill>
                <a:srgbClr val="000000"/>
              </a:solidFill>
              <a:effectLst/>
              <a:latin typeface="청소년서체" panose="02020603020101020101" pitchFamily="18" charset="-127"/>
            </a:endParaRPr>
          </a:p>
          <a:p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글에서 언급된 핵심 단어를 </a:t>
            </a:r>
            <a:r>
              <a:rPr lang="ko-KR" altLang="en-US" b="0" i="1" dirty="0" err="1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시각화하여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 문서의 키워드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,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개념 등을 직관적으로 파악할 수 있도록 핵심 단어를 시각적으로 돋보이게 하는 기법이다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. </a:t>
            </a:r>
          </a:p>
          <a:p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예를 들면 많이 언급될수록 단어를 크게 표현해 한눈에 들어올 수 있게 하는 기법 등이 있다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. </a:t>
            </a:r>
          </a:p>
          <a:p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주로 방대한 양의 정보를 다루는 빅데이터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(big data)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를 분석할 때 데이터의 특징을 도출하기 위해 활용한다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청소년서체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755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1532" indent="-371532" algn="just">
              <a:lnSpc>
                <a:spcPct val="107000"/>
              </a:lnSpc>
              <a:spcAft>
                <a:spcPts val="867"/>
              </a:spcAft>
              <a:buFont typeface="+mj-lt"/>
              <a:buAutoNum type="arabicParenR"/>
            </a:pP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비지도 학습으로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단어들간의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연관성을 지지도로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수치화하여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계산하여 파악하였습니다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70585" algn="just">
              <a:lnSpc>
                <a:spcPct val="107000"/>
              </a:lnSpc>
              <a:spcAft>
                <a:spcPts val="867"/>
              </a:spcAft>
            </a:pP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그래프로 그려 확인한 결과 웹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세 부분으로 그룹화할 수 있음을 확인하였습니다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(*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지지도 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문서 안에 단어 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B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동시에 포함하는 문서의 비율</a:t>
            </a:r>
            <a:b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문서의 수를 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B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동시에 포함된 문서수로 나눠주면 구할 수 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)</a:t>
            </a:r>
            <a:b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ko-KR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71532" indent="-371532" algn="just">
              <a:lnSpc>
                <a:spcPct val="107000"/>
              </a:lnSpc>
              <a:spcAft>
                <a:spcPts val="867"/>
              </a:spcAft>
              <a:buFont typeface="+mj-lt"/>
              <a:buAutoNum type="arabicParenR"/>
            </a:pP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웹은 웹사이트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네트워크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홈페이지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데이터베이스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접속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전산학등의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단어와 연관성 높습니다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71532" indent="-371532" algn="just">
              <a:lnSpc>
                <a:spcPct val="107000"/>
              </a:lnSpc>
              <a:spcAft>
                <a:spcPts val="867"/>
              </a:spcAft>
              <a:buFont typeface="+mj-lt"/>
              <a:buAutoNum type="arabicParenR"/>
            </a:pP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모바일은 안드로이드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어플리케이션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생활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사용자등의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단어와 연관성이 높습니다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71532" indent="-371532" algn="just">
              <a:lnSpc>
                <a:spcPct val="107000"/>
              </a:lnSpc>
              <a:spcAft>
                <a:spcPts val="867"/>
              </a:spcAft>
              <a:buFont typeface="+mj-lt"/>
              <a:buAutoNum type="arabicParenR"/>
            </a:pP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플레이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프로그래머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온라인게임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메이플스토리와의 단어 연관성이 높습니다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71532" indent="-371532" algn="just">
              <a:lnSpc>
                <a:spcPct val="107000"/>
              </a:lnSpc>
              <a:spcAft>
                <a:spcPts val="867"/>
              </a:spcAft>
              <a:buFont typeface="+mj-lt"/>
              <a:buAutoNum type="arabicParenR"/>
            </a:pP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정보와 같은 단어는 웹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모두와 연관성이 높은 단어입니다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71532" indent="-371532" algn="just">
              <a:lnSpc>
                <a:spcPct val="107000"/>
              </a:lnSpc>
              <a:spcAft>
                <a:spcPts val="867"/>
              </a:spcAft>
              <a:buFont typeface="+mj-lt"/>
              <a:buAutoNum type="arabicParenR"/>
            </a:pP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지도학습으로 분류모델을 이용하여 학습하고자 할 때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70585" algn="just">
              <a:lnSpc>
                <a:spcPct val="107000"/>
              </a:lnSpc>
              <a:spcAft>
                <a:spcPts val="867"/>
              </a:spcAft>
            </a:pP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TF-IDF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이용해서 기획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정보와 같이 웹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게임에서 모두 연관성이 높은 단어들에 대한 중요치를 </a:t>
            </a:r>
            <a:r>
              <a:rPr lang="ko-KR" altLang="ko-KR" sz="2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눠춰서</a:t>
            </a:r>
            <a:r>
              <a:rPr lang="ko-KR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51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여러가지 형태소 분석모델 중에 </a:t>
            </a:r>
            <a:r>
              <a:rPr lang="en-US" altLang="ko-KR" dirty="0" err="1"/>
              <a:t>Okt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(</a:t>
            </a:r>
            <a:r>
              <a:rPr lang="ko-KR" altLang="en-US" dirty="0"/>
              <a:t>성능 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04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문서 내 단어 각각에 대하여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1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Acc  0.96% loss 0.20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45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장고를 통해 구현한 저희 웹페이지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입력창이 있고 거기에 텍스트를 입력합니다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입력된 텍스트를 분석하여 직무에 대한 정보가 출력됩니다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6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2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목차로 진행하겠습니다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프로젝트 개요</a:t>
            </a:r>
            <a:r>
              <a:rPr lang="en-US" altLang="ko-KR" dirty="0"/>
              <a:t>, </a:t>
            </a:r>
            <a:r>
              <a:rPr lang="ko-KR" altLang="en-US" dirty="0"/>
              <a:t>진행</a:t>
            </a:r>
            <a:r>
              <a:rPr lang="en-US" altLang="ko-KR" dirty="0"/>
              <a:t>, </a:t>
            </a:r>
            <a:r>
              <a:rPr lang="ko-KR" altLang="en-US" dirty="0"/>
              <a:t>결과 마지막으로 참고사항 말씀드리며 마무리하겠습니다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36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장고를 통해 구현한 저희 웹페이지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입력창이 있고 거기에 텍스트를 입력합니다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입력된 텍스트를 분석하여 직무에 대한 정보가 출력됩니다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0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대해 설명 드리겠습니다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23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지속가능한 발전 목록 중 좋은 일자리 확대와 경제성장을 중점을 두었습니다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8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68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75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5DDE-7084-4299-9C49-AA14E2F122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7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C338D-BE9D-4126-B230-CCF7435C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88" y="706345"/>
            <a:ext cx="6677025" cy="74930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sz="4800">
                <a:solidFill>
                  <a:srgbClr val="1F416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27B5B67-2867-4F90-93F4-67095C459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647825"/>
            <a:ext cx="9314284" cy="437197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13009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223B0C5-4120-4CE6-9AE5-DEA2B1EB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88" y="706345"/>
            <a:ext cx="6677025" cy="74930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sz="4800">
                <a:solidFill>
                  <a:srgbClr val="1F416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045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818F64C-EAFB-4F71-95F1-1A39251E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88" y="706345"/>
            <a:ext cx="6677025" cy="74930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sz="4800">
                <a:solidFill>
                  <a:srgbClr val="1F416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E550F9D-B46C-468B-B90A-36AAC7A7F0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4932" y="1660687"/>
            <a:ext cx="4957762" cy="439420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ea typeface="에스코어 드림 4 Regular" panose="020B0503030302020204" pitchFamily="34" charset="-127"/>
              </a:defRPr>
            </a:lvl1pPr>
            <a:lvl2pPr>
              <a:defRPr>
                <a:ea typeface="에스코어 드림 4 Regular" panose="020B0503030302020204" pitchFamily="34" charset="-127"/>
              </a:defRPr>
            </a:lvl2pPr>
            <a:lvl3pPr>
              <a:defRPr>
                <a:ea typeface="에스코어 드림 4 Regular" panose="020B0503030302020204" pitchFamily="34" charset="-127"/>
              </a:defRPr>
            </a:lvl3pPr>
            <a:lvl4pPr>
              <a:defRPr>
                <a:ea typeface="에스코어 드림 4 Regular" panose="020B0503030302020204" pitchFamily="34" charset="-127"/>
              </a:defRPr>
            </a:lvl4pPr>
            <a:lvl5pPr>
              <a:defRPr>
                <a:ea typeface="에스코어 드림 4 Regular" panose="020B05030303020202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360628BC-3891-40D9-A7AC-F1E472FE18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01177" y="1660687"/>
            <a:ext cx="4957762" cy="439420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ea typeface="에스코어 드림 4 Regular" panose="020B0503030302020204" pitchFamily="34" charset="-127"/>
              </a:defRPr>
            </a:lvl1pPr>
            <a:lvl2pPr>
              <a:defRPr>
                <a:ea typeface="에스코어 드림 4 Regular" panose="020B0503030302020204" pitchFamily="34" charset="-127"/>
              </a:defRPr>
            </a:lvl2pPr>
            <a:lvl3pPr>
              <a:defRPr>
                <a:ea typeface="에스코어 드림 4 Regular" panose="020B0503030302020204" pitchFamily="34" charset="-127"/>
              </a:defRPr>
            </a:lvl3pPr>
            <a:lvl4pPr>
              <a:defRPr>
                <a:ea typeface="에스코어 드림 4 Regular" panose="020B0503030302020204" pitchFamily="34" charset="-127"/>
              </a:defRPr>
            </a:lvl4pPr>
            <a:lvl5pPr>
              <a:defRPr>
                <a:ea typeface="에스코어 드림 4 Regular" panose="020B05030303020202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9576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BD620B-5F42-4EFD-9726-087C85A5271E}"/>
              </a:ext>
            </a:extLst>
          </p:cNvPr>
          <p:cNvCxnSpPr>
            <a:cxnSpLocks/>
          </p:cNvCxnSpPr>
          <p:nvPr userDrawn="1"/>
        </p:nvCxnSpPr>
        <p:spPr>
          <a:xfrm>
            <a:off x="279916" y="6507094"/>
            <a:ext cx="11638803" cy="0"/>
          </a:xfrm>
          <a:prstGeom prst="line">
            <a:avLst/>
          </a:prstGeom>
          <a:ln w="381000">
            <a:solidFill>
              <a:srgbClr val="B4B4B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9E28CF-5A7B-4531-A873-1CD5AF1E4A4C}"/>
              </a:ext>
            </a:extLst>
          </p:cNvPr>
          <p:cNvSpPr/>
          <p:nvPr userDrawn="1"/>
        </p:nvSpPr>
        <p:spPr>
          <a:xfrm>
            <a:off x="173620" y="138896"/>
            <a:ext cx="11864051" cy="6585995"/>
          </a:xfrm>
          <a:prstGeom prst="rect">
            <a:avLst/>
          </a:prstGeom>
          <a:noFill/>
          <a:ln w="355600">
            <a:solidFill>
              <a:srgbClr val="4E8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09043-475B-4818-A439-1D53C13AB3A5}"/>
              </a:ext>
            </a:extLst>
          </p:cNvPr>
          <p:cNvSpPr txBox="1"/>
          <p:nvPr userDrawn="1"/>
        </p:nvSpPr>
        <p:spPr>
          <a:xfrm>
            <a:off x="282612" y="25295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실용중심의 </a:t>
            </a:r>
            <a:r>
              <a:rPr lang="en-US" altLang="ko-KR" sz="1200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</a:t>
            </a:r>
            <a:r>
              <a:rPr lang="ko-KR" altLang="en-US" sz="1200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양성과정</a:t>
            </a:r>
          </a:p>
        </p:txBody>
      </p:sp>
    </p:spTree>
    <p:extLst>
      <p:ext uri="{BB962C8B-B14F-4D97-AF65-F5344CB8AC3E}">
        <p14:creationId xmlns:p14="http://schemas.microsoft.com/office/powerpoint/2010/main" val="216084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7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1AB87B0-25F2-412F-89C0-E41F634ADD84}"/>
              </a:ext>
            </a:extLst>
          </p:cNvPr>
          <p:cNvSpPr txBox="1"/>
          <p:nvPr/>
        </p:nvSpPr>
        <p:spPr>
          <a:xfrm>
            <a:off x="3337090" y="2381593"/>
            <a:ext cx="551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1F416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</a:t>
            </a:r>
            <a:r>
              <a:rPr lang="en-US" altLang="ko-KR" sz="5400" dirty="0">
                <a:solidFill>
                  <a:srgbClr val="1F416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(WE)</a:t>
            </a:r>
            <a:r>
              <a:rPr lang="ko-KR" altLang="en-US" sz="5400" dirty="0">
                <a:solidFill>
                  <a:srgbClr val="1F416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</a:t>
            </a:r>
            <a:r>
              <a:rPr lang="en-US" altLang="ko-KR" sz="5400" dirty="0">
                <a:solidFill>
                  <a:srgbClr val="1F416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(ROAD)</a:t>
            </a:r>
            <a:endParaRPr lang="ko-KR" altLang="en-US" sz="5400" dirty="0">
              <a:solidFill>
                <a:srgbClr val="1F416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4E7BF0-4BED-465D-9B04-B7E7D90EC9DD}"/>
              </a:ext>
            </a:extLst>
          </p:cNvPr>
          <p:cNvSpPr txBox="1"/>
          <p:nvPr/>
        </p:nvSpPr>
        <p:spPr>
          <a:xfrm>
            <a:off x="4878361" y="3433053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F416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</a:t>
            </a:r>
            <a:r>
              <a:rPr lang="ko-KR" altLang="en-US" dirty="0">
                <a:solidFill>
                  <a:srgbClr val="1F416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기반 직업 검색엔진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80FBFA3-8710-491A-96D3-E5ACC41BE035}"/>
              </a:ext>
            </a:extLst>
          </p:cNvPr>
          <p:cNvGrpSpPr/>
          <p:nvPr/>
        </p:nvGrpSpPr>
        <p:grpSpPr>
          <a:xfrm>
            <a:off x="3337090" y="3296869"/>
            <a:ext cx="5615230" cy="45719"/>
            <a:chOff x="3337089" y="3605123"/>
            <a:chExt cx="5522534" cy="2984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B7856B3-E3AD-4920-AA43-815C783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3337089" y="3605123"/>
              <a:ext cx="5520964" cy="0"/>
            </a:xfrm>
            <a:prstGeom prst="line">
              <a:avLst/>
            </a:prstGeom>
            <a:ln w="19050">
              <a:solidFill>
                <a:srgbClr val="4E89CA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8C27B17-47D5-4152-B2B1-8434BCA5C6FF}"/>
                </a:ext>
              </a:extLst>
            </p:cNvPr>
            <p:cNvCxnSpPr>
              <a:cxnSpLocks/>
            </p:cNvCxnSpPr>
            <p:nvPr/>
          </p:nvCxnSpPr>
          <p:spPr>
            <a:xfrm>
              <a:off x="3338659" y="3634972"/>
              <a:ext cx="5520964" cy="0"/>
            </a:xfrm>
            <a:prstGeom prst="line">
              <a:avLst/>
            </a:prstGeom>
            <a:ln w="19050">
              <a:solidFill>
                <a:srgbClr val="4E89CA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5336B74-DCAD-40C3-BC3B-0906C0FB431C}"/>
              </a:ext>
            </a:extLst>
          </p:cNvPr>
          <p:cNvGrpSpPr/>
          <p:nvPr/>
        </p:nvGrpSpPr>
        <p:grpSpPr>
          <a:xfrm>
            <a:off x="4493856" y="5440589"/>
            <a:ext cx="3300101" cy="338554"/>
            <a:chOff x="4411703" y="5420711"/>
            <a:chExt cx="3300101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51054B-1E86-4B2A-BF9B-A4DD7231FFDF}"/>
                </a:ext>
              </a:extLst>
            </p:cNvPr>
            <p:cNvSpPr txBox="1"/>
            <p:nvPr/>
          </p:nvSpPr>
          <p:spPr>
            <a:xfrm>
              <a:off x="4737740" y="5420711"/>
              <a:ext cx="2974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김재형 유진영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조한영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정지은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F69FFA0-CBF2-436F-B0E7-FD845612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703" y="5420711"/>
              <a:ext cx="326037" cy="326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98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2F193A-9441-4CE6-99E4-46A4C98F6BC8}"/>
              </a:ext>
            </a:extLst>
          </p:cNvPr>
          <p:cNvGrpSpPr/>
          <p:nvPr/>
        </p:nvGrpSpPr>
        <p:grpSpPr>
          <a:xfrm>
            <a:off x="4893277" y="4619140"/>
            <a:ext cx="1605940" cy="1361448"/>
            <a:chOff x="4893277" y="4619140"/>
            <a:chExt cx="1605940" cy="136144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A08280B-4221-495C-AF6E-6241C21F6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095" y="4756944"/>
              <a:ext cx="1187934" cy="116593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37ED76-47E6-4011-BDD0-01BE3E41AD7C}"/>
                </a:ext>
              </a:extLst>
            </p:cNvPr>
            <p:cNvSpPr/>
            <p:nvPr/>
          </p:nvSpPr>
          <p:spPr>
            <a:xfrm>
              <a:off x="6144428" y="4619140"/>
              <a:ext cx="354789" cy="2638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36729C-8328-4B2D-B0DC-1E50872863F1}"/>
                </a:ext>
              </a:extLst>
            </p:cNvPr>
            <p:cNvSpPr/>
            <p:nvPr/>
          </p:nvSpPr>
          <p:spPr>
            <a:xfrm>
              <a:off x="4893277" y="5716705"/>
              <a:ext cx="354789" cy="2638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F07B33-A976-4203-990E-472B79F8BF78}"/>
              </a:ext>
            </a:extLst>
          </p:cNvPr>
          <p:cNvSpPr/>
          <p:nvPr/>
        </p:nvSpPr>
        <p:spPr>
          <a:xfrm>
            <a:off x="2709578" y="2003361"/>
            <a:ext cx="1355168" cy="74930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458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A4618B-324F-4647-AEE6-64F511E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11" name="Google Shape;167;g9b10869ec0_3_160">
            <a:extLst>
              <a:ext uri="{FF2B5EF4-FFF2-40B4-BE49-F238E27FC236}">
                <a16:creationId xmlns:a16="http://schemas.microsoft.com/office/drawing/2014/main" id="{9C085BB0-FBCF-4251-9786-96926ED48A70}"/>
              </a:ext>
            </a:extLst>
          </p:cNvPr>
          <p:cNvSpPr txBox="1"/>
          <p:nvPr/>
        </p:nvSpPr>
        <p:spPr>
          <a:xfrm>
            <a:off x="6442492" y="4998526"/>
            <a:ext cx="2430300" cy="103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604D78-0BCE-4656-93B3-A9DC60E7CFB7}"/>
              </a:ext>
            </a:extLst>
          </p:cNvPr>
          <p:cNvGrpSpPr/>
          <p:nvPr/>
        </p:nvGrpSpPr>
        <p:grpSpPr>
          <a:xfrm>
            <a:off x="5302714" y="1744518"/>
            <a:ext cx="1139778" cy="1395007"/>
            <a:chOff x="6869991" y="1325326"/>
            <a:chExt cx="1139778" cy="1395007"/>
          </a:xfrm>
        </p:grpSpPr>
        <p:sp>
          <p:nvSpPr>
            <p:cNvPr id="3" name="원통형 2">
              <a:extLst>
                <a:ext uri="{FF2B5EF4-FFF2-40B4-BE49-F238E27FC236}">
                  <a16:creationId xmlns:a16="http://schemas.microsoft.com/office/drawing/2014/main" id="{ED003996-7750-4BEA-8F3B-04DFF62ECA2B}"/>
                </a:ext>
              </a:extLst>
            </p:cNvPr>
            <p:cNvSpPr/>
            <p:nvPr/>
          </p:nvSpPr>
          <p:spPr>
            <a:xfrm>
              <a:off x="6869991" y="1325326"/>
              <a:ext cx="1028306" cy="1395007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4583C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85FCA4-00EA-494A-AC6D-89CED2D29076}"/>
                </a:ext>
              </a:extLst>
            </p:cNvPr>
            <p:cNvSpPr txBox="1"/>
            <p:nvPr/>
          </p:nvSpPr>
          <p:spPr>
            <a:xfrm flipH="1">
              <a:off x="6892609" y="1973099"/>
              <a:ext cx="1117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/>
                <a:t>테이터베이스</a:t>
              </a:r>
              <a:endParaRPr lang="ko-KR" altLang="en-US" sz="1100" b="1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A274086-83AD-44B0-BFB0-B8FC3359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857" y="2373414"/>
            <a:ext cx="1199958" cy="283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6ED2E3-5A97-424C-84E7-B5B85CE64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325" y="1877723"/>
            <a:ext cx="560456" cy="4981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29A50B-7EB3-426A-BCE0-D5A0675EB687}"/>
              </a:ext>
            </a:extLst>
          </p:cNvPr>
          <p:cNvSpPr txBox="1"/>
          <p:nvPr/>
        </p:nvSpPr>
        <p:spPr>
          <a:xfrm>
            <a:off x="2633317" y="2075325"/>
            <a:ext cx="149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직업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데이터 적재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EAC954-8D1B-4DD5-98D9-6A92941997F7}"/>
              </a:ext>
            </a:extLst>
          </p:cNvPr>
          <p:cNvSpPr/>
          <p:nvPr/>
        </p:nvSpPr>
        <p:spPr>
          <a:xfrm>
            <a:off x="1013791" y="4143122"/>
            <a:ext cx="218661" cy="47601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39204F-24C2-4C89-98A0-CF90D1C4706A}"/>
              </a:ext>
            </a:extLst>
          </p:cNvPr>
          <p:cNvSpPr txBox="1"/>
          <p:nvPr/>
        </p:nvSpPr>
        <p:spPr>
          <a:xfrm>
            <a:off x="5340078" y="5788088"/>
            <a:ext cx="950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웹 검색엔진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34C6717-E1B2-466F-8F2D-847DD74CABF7}"/>
              </a:ext>
            </a:extLst>
          </p:cNvPr>
          <p:cNvCxnSpPr>
            <a:cxnSpLocks/>
          </p:cNvCxnSpPr>
          <p:nvPr/>
        </p:nvCxnSpPr>
        <p:spPr>
          <a:xfrm flipV="1">
            <a:off x="4001669" y="5449140"/>
            <a:ext cx="1431722" cy="7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29ED69-464D-4FF1-9052-F8D0D60F9B58}"/>
              </a:ext>
            </a:extLst>
          </p:cNvPr>
          <p:cNvSpPr txBox="1"/>
          <p:nvPr/>
        </p:nvSpPr>
        <p:spPr>
          <a:xfrm>
            <a:off x="4166416" y="5142055"/>
            <a:ext cx="1199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키워드 추출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A020705-3050-4BAB-BC36-46C4644CDFB6}"/>
              </a:ext>
            </a:extLst>
          </p:cNvPr>
          <p:cNvSpPr/>
          <p:nvPr/>
        </p:nvSpPr>
        <p:spPr>
          <a:xfrm>
            <a:off x="5144049" y="3727027"/>
            <a:ext cx="1355168" cy="74930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458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설계 및 구현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4BBD64-8310-43C6-B5CB-5987EF1D1F43}"/>
              </a:ext>
            </a:extLst>
          </p:cNvPr>
          <p:cNvSpPr/>
          <p:nvPr/>
        </p:nvSpPr>
        <p:spPr>
          <a:xfrm>
            <a:off x="2553736" y="3398403"/>
            <a:ext cx="407504" cy="323502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7DD239-5730-4AFB-A95C-F07DDAB88673}"/>
              </a:ext>
            </a:extLst>
          </p:cNvPr>
          <p:cNvGrpSpPr/>
          <p:nvPr/>
        </p:nvGrpSpPr>
        <p:grpSpPr>
          <a:xfrm>
            <a:off x="7664052" y="4677335"/>
            <a:ext cx="1356090" cy="1543609"/>
            <a:chOff x="2062971" y="2638778"/>
            <a:chExt cx="1356090" cy="154360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0200B41-369B-4782-BA5C-5C661411FAC6}"/>
                </a:ext>
              </a:extLst>
            </p:cNvPr>
            <p:cNvGrpSpPr/>
            <p:nvPr/>
          </p:nvGrpSpPr>
          <p:grpSpPr>
            <a:xfrm>
              <a:off x="2062971" y="2882303"/>
              <a:ext cx="1356090" cy="1300084"/>
              <a:chOff x="2062971" y="2882303"/>
              <a:chExt cx="1356090" cy="130008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D3AA035-88F8-4FE1-83CB-CEB8E9B03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2971" y="2882303"/>
                <a:ext cx="1104695" cy="1300084"/>
              </a:xfrm>
              <a:prstGeom prst="rect">
                <a:avLst/>
              </a:prstGeom>
            </p:spPr>
          </p:pic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CEA3E86-732C-41F9-AFC2-5036DEB2C229}"/>
                  </a:ext>
                </a:extLst>
              </p:cNvPr>
              <p:cNvSpPr/>
              <p:nvPr/>
            </p:nvSpPr>
            <p:spPr>
              <a:xfrm>
                <a:off x="3167666" y="3429000"/>
                <a:ext cx="251395" cy="218661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063945F-D18A-4F8E-AF93-4BD06BD540CE}"/>
                </a:ext>
              </a:extLst>
            </p:cNvPr>
            <p:cNvSpPr/>
            <p:nvPr/>
          </p:nvSpPr>
          <p:spPr>
            <a:xfrm>
              <a:off x="2842591" y="2638778"/>
              <a:ext cx="576470" cy="41755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635D08F-F99D-4B41-ABFC-5EC558A73B4E}"/>
              </a:ext>
            </a:extLst>
          </p:cNvPr>
          <p:cNvGrpSpPr/>
          <p:nvPr/>
        </p:nvGrpSpPr>
        <p:grpSpPr>
          <a:xfrm>
            <a:off x="2054334" y="4816581"/>
            <a:ext cx="1936907" cy="1062990"/>
            <a:chOff x="1729409" y="4859889"/>
            <a:chExt cx="1936907" cy="106299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39DE986-6052-4B49-BAEE-2C79100EF7E9}"/>
                </a:ext>
              </a:extLst>
            </p:cNvPr>
            <p:cNvGrpSpPr/>
            <p:nvPr/>
          </p:nvGrpSpPr>
          <p:grpSpPr>
            <a:xfrm>
              <a:off x="1848659" y="4859889"/>
              <a:ext cx="1817657" cy="1062990"/>
              <a:chOff x="1157366" y="3900235"/>
              <a:chExt cx="1817657" cy="106299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9C9F476-DB87-428B-AFB9-F7D642AC7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7366" y="3900235"/>
                <a:ext cx="428625" cy="485775"/>
              </a:xfrm>
              <a:prstGeom prst="rect">
                <a:avLst/>
              </a:prstGeom>
            </p:spPr>
          </p:pic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E1E2E5F8-2982-408E-8BAA-4B8545D82398}"/>
                  </a:ext>
                </a:extLst>
              </p:cNvPr>
              <p:cNvSpPr/>
              <p:nvPr/>
            </p:nvSpPr>
            <p:spPr>
              <a:xfrm>
                <a:off x="1494094" y="4208292"/>
                <a:ext cx="1480929" cy="754933"/>
              </a:xfrm>
              <a:prstGeom prst="roundRect">
                <a:avLst/>
              </a:prstGeom>
              <a:solidFill>
                <a:srgbClr val="FFFFFF"/>
              </a:solidFill>
              <a:ln w="38100">
                <a:solidFill>
                  <a:srgbClr val="4583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이용자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입력</a:t>
                </a: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BB9E68-6422-4990-BF6F-38438390C705}"/>
                </a:ext>
              </a:extLst>
            </p:cNvPr>
            <p:cNvSpPr/>
            <p:nvPr/>
          </p:nvSpPr>
          <p:spPr>
            <a:xfrm>
              <a:off x="1729409" y="5076127"/>
              <a:ext cx="188843" cy="552196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2EABFF5-F0E7-449C-A6F5-13F80451EE87}"/>
              </a:ext>
            </a:extLst>
          </p:cNvPr>
          <p:cNvSpPr txBox="1"/>
          <p:nvPr/>
        </p:nvSpPr>
        <p:spPr>
          <a:xfrm>
            <a:off x="6979195" y="3453246"/>
            <a:ext cx="4199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+mj-ea"/>
                <a:ea typeface="+mj-ea"/>
              </a:rPr>
              <a:t>RNN(Recurrent neural network) 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  <a:p>
            <a:r>
              <a:rPr lang="en-US" altLang="ko-KR" b="1" dirty="0">
                <a:latin typeface="+mj-ea"/>
                <a:ea typeface="+mj-ea"/>
              </a:rPr>
              <a:t>LSTM(</a:t>
            </a:r>
            <a:r>
              <a:rPr lang="en-US" altLang="ko-KR" b="1" i="0" dirty="0">
                <a:effectLst/>
                <a:latin typeface="+mj-ea"/>
                <a:ea typeface="+mj-ea"/>
              </a:rPr>
              <a:t>long short-term memory)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sz="1800" b="1" dirty="0">
                <a:latin typeface="+mj-ea"/>
                <a:ea typeface="+mj-ea"/>
              </a:rPr>
              <a:t>MULTILAYER, </a:t>
            </a:r>
            <a:r>
              <a:rPr lang="en-US" altLang="ko-KR" b="1" dirty="0">
                <a:latin typeface="+mj-ea"/>
                <a:ea typeface="+mj-ea"/>
              </a:rPr>
              <a:t>TF-IDF</a:t>
            </a:r>
            <a:r>
              <a:rPr lang="en-US" altLang="ko-KR" b="1" i="0" dirty="0">
                <a:effectLst/>
                <a:latin typeface="+mj-ea"/>
                <a:ea typeface="+mj-ea"/>
              </a:rPr>
              <a:t>(Term Frequency - Inverse    Document Frequency)</a:t>
            </a:r>
            <a:endParaRPr lang="en-US" altLang="ko-KR" b="1" dirty="0">
              <a:latin typeface="+mj-ea"/>
              <a:ea typeface="+mj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5101D12-5966-4090-A2F3-8E93B0724B1E}"/>
              </a:ext>
            </a:extLst>
          </p:cNvPr>
          <p:cNvCxnSpPr>
            <a:cxnSpLocks/>
            <a:stCxn id="3" idx="3"/>
            <a:endCxn id="28" idx="0"/>
          </p:cNvCxnSpPr>
          <p:nvPr/>
        </p:nvCxnSpPr>
        <p:spPr>
          <a:xfrm>
            <a:off x="5816867" y="3139525"/>
            <a:ext cx="4766" cy="58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9E83FE-5CE7-4AA5-A6D9-C09B62173453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821633" y="4476327"/>
            <a:ext cx="0" cy="58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86C188A-8D1A-4D91-B937-C632FAB598F3}"/>
              </a:ext>
            </a:extLst>
          </p:cNvPr>
          <p:cNvCxnSpPr>
            <a:cxnSpLocks/>
          </p:cNvCxnSpPr>
          <p:nvPr/>
        </p:nvCxnSpPr>
        <p:spPr>
          <a:xfrm>
            <a:off x="6267606" y="5461667"/>
            <a:ext cx="1469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0010DDA-67A5-427F-AD9F-F94E72A82E44}"/>
              </a:ext>
            </a:extLst>
          </p:cNvPr>
          <p:cNvCxnSpPr>
            <a:cxnSpLocks/>
          </p:cNvCxnSpPr>
          <p:nvPr/>
        </p:nvCxnSpPr>
        <p:spPr>
          <a:xfrm>
            <a:off x="4063983" y="2440297"/>
            <a:ext cx="1229399" cy="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841B107-5217-4136-962D-A0D4FF6440CD}"/>
              </a:ext>
            </a:extLst>
          </p:cNvPr>
          <p:cNvSpPr txBox="1"/>
          <p:nvPr/>
        </p:nvSpPr>
        <p:spPr>
          <a:xfrm>
            <a:off x="6377021" y="5142055"/>
            <a:ext cx="1199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직업정보 제공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5C44F85-2218-4B1B-8174-21168F0D8C04}"/>
              </a:ext>
            </a:extLst>
          </p:cNvPr>
          <p:cNvSpPr/>
          <p:nvPr/>
        </p:nvSpPr>
        <p:spPr>
          <a:xfrm>
            <a:off x="7736858" y="5021172"/>
            <a:ext cx="1002658" cy="1028526"/>
          </a:xfrm>
          <a:prstGeom prst="ellipse">
            <a:avLst/>
          </a:prstGeom>
          <a:noFill/>
          <a:ln w="38100">
            <a:solidFill>
              <a:srgbClr val="458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EAAE76F-6DB7-4D03-A515-8B4755484C8F}"/>
              </a:ext>
            </a:extLst>
          </p:cNvPr>
          <p:cNvGrpSpPr/>
          <p:nvPr/>
        </p:nvGrpSpPr>
        <p:grpSpPr>
          <a:xfrm>
            <a:off x="10385067" y="2736507"/>
            <a:ext cx="907442" cy="846506"/>
            <a:chOff x="10385067" y="2736507"/>
            <a:chExt cx="907442" cy="84650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6522D3C-074D-4D43-BC32-670EA48F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85067" y="2736507"/>
              <a:ext cx="793142" cy="823647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0A98E05-3D6E-4990-9283-A77ED8A911F1}"/>
                </a:ext>
              </a:extLst>
            </p:cNvPr>
            <p:cNvSpPr/>
            <p:nvPr/>
          </p:nvSpPr>
          <p:spPr>
            <a:xfrm>
              <a:off x="10568609" y="3537294"/>
              <a:ext cx="723900" cy="457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4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618B-324F-4647-AEE6-64F511E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정의서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B5098F5-3F0B-4420-9B54-0176F494F1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8DE944-AB87-4A94-BBDA-CF1B1BA00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85" y="1658774"/>
            <a:ext cx="9942830" cy="435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8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03864860-573C-4FB9-84D6-1DC6E5678F85}"/>
              </a:ext>
            </a:extLst>
          </p:cNvPr>
          <p:cNvSpPr/>
          <p:nvPr/>
        </p:nvSpPr>
        <p:spPr>
          <a:xfrm>
            <a:off x="818154" y="1590369"/>
            <a:ext cx="5190097" cy="4422913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458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431F8B-E47A-4146-BAAC-4CAAB6484B7A}"/>
              </a:ext>
            </a:extLst>
          </p:cNvPr>
          <p:cNvSpPr txBox="1">
            <a:spLocks/>
          </p:cNvSpPr>
          <p:nvPr/>
        </p:nvSpPr>
        <p:spPr>
          <a:xfrm>
            <a:off x="2757488" y="706345"/>
            <a:ext cx="6677025" cy="7493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rgbClr val="1F4167"/>
                </a:solidFill>
              </a:rPr>
              <a:t>데이터 수집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6B29E95-5CA4-40FA-9CDD-302EC746083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28163" y="1991958"/>
            <a:ext cx="5190097" cy="37788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네이버 검색결과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지식백과</a:t>
            </a:r>
            <a:r>
              <a:rPr lang="en-US" altLang="ko-KR" dirty="0"/>
              <a:t>, </a:t>
            </a:r>
            <a:r>
              <a:rPr lang="ko-KR" altLang="en-US" dirty="0"/>
              <a:t>블로그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직업 사전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채용 공고 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08642D-60CB-47AE-9E2F-86600DA744D3}"/>
              </a:ext>
            </a:extLst>
          </p:cNvPr>
          <p:cNvGrpSpPr/>
          <p:nvPr/>
        </p:nvGrpSpPr>
        <p:grpSpPr>
          <a:xfrm>
            <a:off x="3280408" y="2110011"/>
            <a:ext cx="2467887" cy="3455447"/>
            <a:chOff x="1426909" y="2136336"/>
            <a:chExt cx="2467887" cy="345544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798AFA4-0101-4965-A355-0C9F7F787E72}"/>
                </a:ext>
              </a:extLst>
            </p:cNvPr>
            <p:cNvGrpSpPr/>
            <p:nvPr/>
          </p:nvGrpSpPr>
          <p:grpSpPr>
            <a:xfrm>
              <a:off x="1426909" y="2136336"/>
              <a:ext cx="2467887" cy="769397"/>
              <a:chOff x="1228163" y="2145626"/>
              <a:chExt cx="2467887" cy="76939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76EC472-33E5-45BC-9DDF-4E136DDBA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163" y="2145626"/>
                <a:ext cx="769397" cy="76939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B6E1D84-69AA-4553-99E9-BB32181B7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653" y="2145626"/>
                <a:ext cx="769397" cy="769397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A56D278-787C-42A2-AA41-C5583A631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5809" y="2145626"/>
                <a:ext cx="769397" cy="769397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0488366-D084-4D51-B443-43D8DFB6ECED}"/>
                </a:ext>
              </a:extLst>
            </p:cNvPr>
            <p:cNvGrpSpPr/>
            <p:nvPr/>
          </p:nvGrpSpPr>
          <p:grpSpPr>
            <a:xfrm>
              <a:off x="1426909" y="3479361"/>
              <a:ext cx="2467887" cy="769397"/>
              <a:chOff x="1228163" y="3433930"/>
              <a:chExt cx="2467887" cy="76939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D96B117-4B31-4B7F-AABE-7702EE413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163" y="3433930"/>
                <a:ext cx="769397" cy="76939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616C89D-DE02-4B3B-A94E-8B62F48EE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653" y="3433930"/>
                <a:ext cx="769397" cy="76939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D28887B-AB9A-45D7-875C-1D9425FA8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5809" y="3433930"/>
                <a:ext cx="769397" cy="769397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A2D4DB3-FFA2-4330-AA9B-D21C68BD9076}"/>
                </a:ext>
              </a:extLst>
            </p:cNvPr>
            <p:cNvGrpSpPr/>
            <p:nvPr/>
          </p:nvGrpSpPr>
          <p:grpSpPr>
            <a:xfrm>
              <a:off x="1426909" y="4822386"/>
              <a:ext cx="2467887" cy="769397"/>
              <a:chOff x="1228163" y="4831676"/>
              <a:chExt cx="2467887" cy="769397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EB29C2A-80D6-45CB-A3A1-0C7BA4F68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163" y="4831676"/>
                <a:ext cx="769397" cy="76939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1CCA94C-2967-4FA7-8AAE-B577C60F9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653" y="4831676"/>
                <a:ext cx="769397" cy="769397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BBD30F9-03E8-4D45-8EB2-F355FF190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5809" y="4831676"/>
                <a:ext cx="769397" cy="769397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E7F98B0-FF9D-4FB5-B15D-9562EFE9F6AB}"/>
              </a:ext>
            </a:extLst>
          </p:cNvPr>
          <p:cNvGrpSpPr/>
          <p:nvPr/>
        </p:nvGrpSpPr>
        <p:grpSpPr>
          <a:xfrm>
            <a:off x="2474705" y="2249256"/>
            <a:ext cx="409575" cy="3097833"/>
            <a:chOff x="3804984" y="2361897"/>
            <a:chExt cx="409575" cy="3097833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D739B5B1-86B0-4F2E-A953-2FD8E6B83997}"/>
                </a:ext>
              </a:extLst>
            </p:cNvPr>
            <p:cNvSpPr/>
            <p:nvPr/>
          </p:nvSpPr>
          <p:spPr>
            <a:xfrm>
              <a:off x="3804984" y="2361897"/>
              <a:ext cx="409575" cy="399307"/>
            </a:xfrm>
            <a:prstGeom prst="rightArrow">
              <a:avLst/>
            </a:prstGeom>
            <a:solidFill>
              <a:srgbClr val="FFCB25"/>
            </a:solidFill>
            <a:ln w="6350">
              <a:solidFill>
                <a:srgbClr val="FFCF3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4CD43C04-AC5C-482E-BA2D-7B8E027AE069}"/>
                </a:ext>
              </a:extLst>
            </p:cNvPr>
            <p:cNvSpPr/>
            <p:nvPr/>
          </p:nvSpPr>
          <p:spPr>
            <a:xfrm>
              <a:off x="3804984" y="3711160"/>
              <a:ext cx="409575" cy="399307"/>
            </a:xfrm>
            <a:prstGeom prst="rightArrow">
              <a:avLst/>
            </a:prstGeom>
            <a:solidFill>
              <a:srgbClr val="FFCB25"/>
            </a:solidFill>
            <a:ln w="6350">
              <a:solidFill>
                <a:srgbClr val="FFCF3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EDA88CA-7846-4CCD-B840-B0BDC5A9CED6}"/>
                </a:ext>
              </a:extLst>
            </p:cNvPr>
            <p:cNvSpPr/>
            <p:nvPr/>
          </p:nvSpPr>
          <p:spPr>
            <a:xfrm>
              <a:off x="3804984" y="5060423"/>
              <a:ext cx="409575" cy="399307"/>
            </a:xfrm>
            <a:prstGeom prst="rightArrow">
              <a:avLst/>
            </a:prstGeom>
            <a:solidFill>
              <a:srgbClr val="FFCB25"/>
            </a:solidFill>
            <a:ln w="6350">
              <a:solidFill>
                <a:srgbClr val="FFCF3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F937F3-1B44-4072-819B-C243669B86A3}"/>
              </a:ext>
            </a:extLst>
          </p:cNvPr>
          <p:cNvGrpSpPr/>
          <p:nvPr/>
        </p:nvGrpSpPr>
        <p:grpSpPr>
          <a:xfrm>
            <a:off x="826423" y="2297749"/>
            <a:ext cx="1659263" cy="3046598"/>
            <a:chOff x="4436737" y="2311153"/>
            <a:chExt cx="1659263" cy="30465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1F565E-8380-4290-A4D9-EB6336972D34}"/>
                </a:ext>
              </a:extLst>
            </p:cNvPr>
            <p:cNvSpPr txBox="1"/>
            <p:nvPr/>
          </p:nvSpPr>
          <p:spPr>
            <a:xfrm>
              <a:off x="4470687" y="3655878"/>
              <a:ext cx="160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 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직업군</a:t>
              </a:r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9CCBD1-AA75-4F5A-AA02-54468165A2D3}"/>
                </a:ext>
              </a:extLst>
            </p:cNvPr>
            <p:cNvSpPr txBox="1"/>
            <p:nvPr/>
          </p:nvSpPr>
          <p:spPr>
            <a:xfrm>
              <a:off x="4487159" y="2311153"/>
              <a:ext cx="160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웹 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직업군</a:t>
              </a:r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1EA991-5482-496C-88EE-70EA477915E5}"/>
                </a:ext>
              </a:extLst>
            </p:cNvPr>
            <p:cNvSpPr txBox="1"/>
            <p:nvPr/>
          </p:nvSpPr>
          <p:spPr>
            <a:xfrm>
              <a:off x="4436737" y="4988419"/>
              <a:ext cx="160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모바일 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직업군</a:t>
              </a:r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6250017D-A36C-4F8A-8625-29A29A1A29C1}"/>
              </a:ext>
            </a:extLst>
          </p:cNvPr>
          <p:cNvSpPr/>
          <p:nvPr/>
        </p:nvSpPr>
        <p:spPr>
          <a:xfrm>
            <a:off x="6268207" y="1586715"/>
            <a:ext cx="5190097" cy="4422913"/>
          </a:xfrm>
          <a:prstGeom prst="flowChartProcess">
            <a:avLst/>
          </a:prstGeom>
          <a:noFill/>
          <a:ln w="38100">
            <a:solidFill>
              <a:srgbClr val="458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B959-FA8F-4EDE-899F-67D8F3855B37}"/>
              </a:ext>
            </a:extLst>
          </p:cNvPr>
          <p:cNvSpPr txBox="1"/>
          <p:nvPr/>
        </p:nvSpPr>
        <p:spPr>
          <a:xfrm>
            <a:off x="2340121" y="2760767"/>
            <a:ext cx="84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</a:rPr>
              <a:t>검색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A45AB3-10EC-4777-99CA-856FAC05FA51}"/>
              </a:ext>
            </a:extLst>
          </p:cNvPr>
          <p:cNvSpPr txBox="1"/>
          <p:nvPr/>
        </p:nvSpPr>
        <p:spPr>
          <a:xfrm>
            <a:off x="2340121" y="4094958"/>
            <a:ext cx="84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</a:rPr>
              <a:t>검색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800904-2862-46B3-9E61-13E2632B467A}"/>
              </a:ext>
            </a:extLst>
          </p:cNvPr>
          <p:cNvSpPr txBox="1"/>
          <p:nvPr/>
        </p:nvSpPr>
        <p:spPr>
          <a:xfrm>
            <a:off x="2353817" y="5388646"/>
            <a:ext cx="84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B25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2734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70EF1-70FF-4A81-B656-FA56DEBF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78105C-BC61-49C6-8BBB-5543C9C22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5" y="2634522"/>
            <a:ext cx="3269263" cy="31414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14583-7159-403B-823A-3864EAE1F610}"/>
              </a:ext>
            </a:extLst>
          </p:cNvPr>
          <p:cNvSpPr txBox="1"/>
          <p:nvPr/>
        </p:nvSpPr>
        <p:spPr>
          <a:xfrm>
            <a:off x="1073159" y="201102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에스코어 드림 4 Regular" panose="020B0503030302020204" pitchFamily="34" charset="-127"/>
              </a:rPr>
              <a:t>라벨 별 데이터 분포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91500-1020-4525-BCD3-992B9213319C}"/>
              </a:ext>
            </a:extLst>
          </p:cNvPr>
          <p:cNvSpPr txBox="1"/>
          <p:nvPr/>
        </p:nvSpPr>
        <p:spPr>
          <a:xfrm>
            <a:off x="5050152" y="2011026"/>
            <a:ext cx="15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에스코어 드림 4 Regular" panose="020B0503030302020204" pitchFamily="34" charset="-127"/>
              </a:rPr>
              <a:t>형태소 길이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D33DF-6865-4213-8351-1014A2068695}"/>
              </a:ext>
            </a:extLst>
          </p:cNvPr>
          <p:cNvSpPr txBox="1"/>
          <p:nvPr/>
        </p:nvSpPr>
        <p:spPr>
          <a:xfrm>
            <a:off x="8943520" y="201102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에스코어 드림 4 Regular" panose="020B0503030302020204" pitchFamily="34" charset="-127"/>
              </a:rPr>
              <a:t>형태소 길이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5CEF25-6DA6-47FE-8EE5-A9403CC6A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97" y="2634522"/>
            <a:ext cx="3895725" cy="333375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78E33D0-4D37-4DCB-B6F3-568C018C69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"/>
          <a:stretch/>
        </p:blipFill>
        <p:spPr>
          <a:xfrm>
            <a:off x="4314471" y="3426083"/>
            <a:ext cx="3094003" cy="1547002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4BE1740-CA00-47C6-A37D-6E92A2AAF035}"/>
              </a:ext>
            </a:extLst>
          </p:cNvPr>
          <p:cNvSpPr/>
          <p:nvPr/>
        </p:nvSpPr>
        <p:spPr>
          <a:xfrm>
            <a:off x="8463280" y="2793499"/>
            <a:ext cx="1209040" cy="162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1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9C34D-6995-4871-A30E-8288A1F1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분석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E3E1C3F-90A0-4474-B199-2AA2BAA05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WORD</a:t>
            </a:r>
            <a:r>
              <a:rPr lang="ko-KR" altLang="en-US" dirty="0"/>
              <a:t> </a:t>
            </a:r>
            <a:r>
              <a:rPr lang="en-US" altLang="ko-KR" dirty="0"/>
              <a:t>CLOUD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01CD77-64A5-4D5D-A411-B412B33185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1291" y="2210606"/>
            <a:ext cx="3600000" cy="36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5C3D67-6A71-41C1-B511-ADA88B47271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4031" y="2162561"/>
            <a:ext cx="3600000" cy="36960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84E41C-DAF6-4E4F-B475-65FB79EEF1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34031" y="2162561"/>
            <a:ext cx="3600000" cy="3696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FD0E2-DC75-414F-B2F5-8E59E4E90347}"/>
              </a:ext>
            </a:extLst>
          </p:cNvPr>
          <p:cNvSpPr txBox="1"/>
          <p:nvPr/>
        </p:nvSpPr>
        <p:spPr>
          <a:xfrm>
            <a:off x="2280721" y="5761365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에스코어 드림 4 Regular" panose="020B0503030302020204" pitchFamily="34" charset="-127"/>
              </a:rPr>
              <a:t>웹 </a:t>
            </a:r>
            <a:r>
              <a:rPr lang="ko-KR" altLang="en-US" dirty="0" err="1">
                <a:ea typeface="에스코어 드림 4 Regular" panose="020B0503030302020204" pitchFamily="34" charset="-127"/>
              </a:rPr>
              <a:t>직업군</a:t>
            </a:r>
            <a:r>
              <a:rPr lang="en-US" altLang="ko-KR" dirty="0">
                <a:ea typeface="에스코어 드림 4 Regular" panose="020B0503030302020204" pitchFamily="34" charset="-127"/>
              </a:rPr>
              <a:t> </a:t>
            </a:r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24C49-5FD8-48AE-B31E-0FC7D3FC6BB2}"/>
              </a:ext>
            </a:extLst>
          </p:cNvPr>
          <p:cNvSpPr txBox="1"/>
          <p:nvPr/>
        </p:nvSpPr>
        <p:spPr>
          <a:xfrm>
            <a:off x="5642733" y="5761365"/>
            <a:ext cx="145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에스코어 드림 4 Regular" panose="020B0503030302020204" pitchFamily="34" charset="-127"/>
              </a:rPr>
              <a:t>게임 </a:t>
            </a:r>
            <a:r>
              <a:rPr lang="ko-KR" altLang="en-US" dirty="0" err="1">
                <a:ea typeface="에스코어 드림 4 Regular" panose="020B0503030302020204" pitchFamily="34" charset="-127"/>
              </a:rPr>
              <a:t>직업군</a:t>
            </a:r>
            <a:r>
              <a:rPr lang="en-US" altLang="ko-KR" dirty="0">
                <a:ea typeface="에스코어 드림 4 Regular" panose="020B0503030302020204" pitchFamily="34" charset="-127"/>
              </a:rPr>
              <a:t> </a:t>
            </a:r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41F07-3DBF-4F2A-AB6E-E32CFD467465}"/>
              </a:ext>
            </a:extLst>
          </p:cNvPr>
          <p:cNvSpPr txBox="1"/>
          <p:nvPr/>
        </p:nvSpPr>
        <p:spPr>
          <a:xfrm>
            <a:off x="9171084" y="5763777"/>
            <a:ext cx="16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에스코어 드림 4 Regular" panose="020B0503030302020204" pitchFamily="34" charset="-127"/>
              </a:rPr>
              <a:t>모바일 </a:t>
            </a:r>
            <a:r>
              <a:rPr lang="ko-KR" altLang="en-US" dirty="0" err="1">
                <a:ea typeface="에스코어 드림 4 Regular" panose="020B0503030302020204" pitchFamily="34" charset="-127"/>
              </a:rPr>
              <a:t>직업군</a:t>
            </a:r>
            <a:r>
              <a:rPr lang="en-US" altLang="ko-KR" dirty="0">
                <a:ea typeface="에스코어 드림 4 Regular" panose="020B0503030302020204" pitchFamily="34" charset="-127"/>
              </a:rPr>
              <a:t> </a:t>
            </a:r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53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C45E8F-BFD1-4CE3-BCB3-BE651A56DC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3092" y="2121031"/>
            <a:ext cx="5425584" cy="36034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C44565-D2AB-4ED9-AEE5-38BE7C6B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25EF4C-B7E0-47DE-93AA-92F5EC2110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9985" y="1647823"/>
            <a:ext cx="9314284" cy="4371975"/>
          </a:xfrm>
        </p:spPr>
        <p:txBody>
          <a:bodyPr/>
          <a:lstStyle/>
          <a:p>
            <a:r>
              <a:rPr lang="ko-KR" altLang="en-US" dirty="0"/>
              <a:t> 연관 그래프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Apriori</a:t>
            </a:r>
            <a:r>
              <a:rPr lang="en-US" altLang="ko-KR" dirty="0"/>
              <a:t> algorithm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문서 내 단어들의 연관 패턴 추출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연관 키워드 추출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01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1B160-4219-4A23-84D5-B6412C94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AC9A87-7455-42A4-BD31-4D3293A4B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 토큰화 </a:t>
            </a:r>
            <a:r>
              <a:rPr lang="en-US" altLang="ko-KR" dirty="0"/>
              <a:t>Tokenizer</a:t>
            </a:r>
          </a:p>
          <a:p>
            <a:pPr lvl="1"/>
            <a:r>
              <a:rPr lang="ko-KR" altLang="en-US" dirty="0"/>
              <a:t>형태소 분석기 </a:t>
            </a:r>
            <a:r>
              <a:rPr lang="en-US" altLang="ko-KR" dirty="0"/>
              <a:t>: </a:t>
            </a:r>
            <a:r>
              <a:rPr lang="en-US" altLang="ko-KR" dirty="0" err="1"/>
              <a:t>Okt</a:t>
            </a:r>
            <a:endParaRPr lang="en-US" altLang="ko-KR" dirty="0"/>
          </a:p>
          <a:p>
            <a:pPr lvl="1"/>
            <a:r>
              <a:rPr lang="ko-KR" altLang="en-US" dirty="0"/>
              <a:t>구두점 </a:t>
            </a:r>
            <a:r>
              <a:rPr lang="en-US" altLang="ko-KR" dirty="0"/>
              <a:t>(punctuation) </a:t>
            </a:r>
            <a:r>
              <a:rPr lang="ko-KR" altLang="en-US" dirty="0">
                <a:solidFill>
                  <a:srgbClr val="000000"/>
                </a:solidFill>
              </a:rPr>
              <a:t>제외</a:t>
            </a:r>
            <a:endParaRPr lang="en-US" altLang="ko-KR" dirty="0">
              <a:solidFill>
                <a:srgbClr val="00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마침표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(.),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컴마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(,),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물음표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(?),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세미콜론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(;),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느낌표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(!) 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제거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lvl="1">
              <a:lnSpc>
                <a:spcPct val="8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r>
              <a:rPr lang="en-US" altLang="ko-KR" dirty="0"/>
              <a:t>Stop word</a:t>
            </a:r>
          </a:p>
          <a:p>
            <a:pPr lvl="1"/>
            <a:r>
              <a:rPr lang="en-US" altLang="ko-KR" dirty="0"/>
              <a:t>Word</a:t>
            </a:r>
            <a:r>
              <a:rPr lang="ko-KR" altLang="en-US" dirty="0"/>
              <a:t> </a:t>
            </a:r>
            <a:r>
              <a:rPr lang="en-US" altLang="ko-KR" dirty="0"/>
              <a:t>cloud </a:t>
            </a:r>
            <a:r>
              <a:rPr lang="ko-KR" altLang="en-US" dirty="0"/>
              <a:t>및 한국어 </a:t>
            </a:r>
            <a:r>
              <a:rPr lang="ko-KR" altLang="en-US" dirty="0" err="1"/>
              <a:t>불용어</a:t>
            </a:r>
            <a:r>
              <a:rPr lang="ko-KR" altLang="en-US" dirty="0"/>
              <a:t> 사전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ko-KR" altLang="en-US" dirty="0"/>
              <a:t>조사</a:t>
            </a:r>
            <a:r>
              <a:rPr lang="en-US" altLang="ko-KR" dirty="0"/>
              <a:t>(</a:t>
            </a:r>
            <a:r>
              <a:rPr lang="ko-KR" altLang="en-US" dirty="0"/>
              <a:t>을</a:t>
            </a:r>
            <a:r>
              <a:rPr lang="en-US" altLang="ko-KR" dirty="0"/>
              <a:t>,</a:t>
            </a:r>
            <a:r>
              <a:rPr lang="ko-KR" altLang="en-US" dirty="0"/>
              <a:t>를</a:t>
            </a:r>
            <a:r>
              <a:rPr lang="en-US" altLang="ko-KR" dirty="0"/>
              <a:t>,</a:t>
            </a:r>
            <a:r>
              <a:rPr lang="ko-KR" altLang="en-US" dirty="0"/>
              <a:t>이</a:t>
            </a:r>
            <a:r>
              <a:rPr lang="en-US" altLang="ko-KR" dirty="0"/>
              <a:t>,</a:t>
            </a:r>
            <a:r>
              <a:rPr lang="ko-KR" altLang="en-US" dirty="0"/>
              <a:t>가</a:t>
            </a:r>
            <a:r>
              <a:rPr lang="en-US" altLang="ko-KR" dirty="0"/>
              <a:t> …) </a:t>
            </a:r>
            <a:r>
              <a:rPr lang="ko-KR" altLang="en-US" dirty="0"/>
              <a:t>제거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58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AF56-AA1B-439E-BA72-93C960AE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A9531B-FB13-4FEB-B37F-4F212A53E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TF-IDF Vectorization</a:t>
            </a:r>
          </a:p>
          <a:p>
            <a:pPr lvl="1"/>
            <a:r>
              <a:rPr lang="en-US" altLang="ko-KR" b="0" dirty="0" err="1">
                <a:solidFill>
                  <a:srgbClr val="000000"/>
                </a:solidFill>
                <a:effectLst/>
              </a:rPr>
              <a:t>Sklearn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</a:rPr>
              <a:t>TfidfVectorizer</a:t>
            </a:r>
            <a:r>
              <a:rPr lang="en-US" altLang="ko-KR" b="0" dirty="0">
                <a:solidFill>
                  <a:srgbClr val="000000"/>
                </a:solidFill>
                <a:effectLst/>
              </a:rPr>
              <a:t>()</a:t>
            </a: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라벨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인코더 </a:t>
            </a:r>
            <a:r>
              <a:rPr lang="en-US" altLang="ko-KR" dirty="0">
                <a:solidFill>
                  <a:srgbClr val="000000"/>
                </a:solidFill>
              </a:rPr>
              <a:t>Label Encoder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3</a:t>
            </a:r>
            <a:r>
              <a:rPr lang="ko-KR" altLang="en-US" dirty="0">
                <a:solidFill>
                  <a:srgbClr val="000000"/>
                </a:solidFill>
              </a:rPr>
              <a:t>개 라벨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분류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3312030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F4FC8-1008-475F-8D28-C0E4B031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개요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3A81865E-BB71-464E-B47B-D877DC7EF978}"/>
              </a:ext>
            </a:extLst>
          </p:cNvPr>
          <p:cNvSpPr/>
          <p:nvPr/>
        </p:nvSpPr>
        <p:spPr>
          <a:xfrm>
            <a:off x="2055043" y="1894788"/>
            <a:ext cx="395926" cy="3582185"/>
          </a:xfrm>
          <a:prstGeom prst="flowChartProcess">
            <a:avLst/>
          </a:prstGeom>
          <a:solidFill>
            <a:srgbClr val="4E89CA"/>
          </a:solidFill>
          <a:ln>
            <a:solidFill>
              <a:srgbClr val="4E8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에스코어 드림 4 Regular" panose="020B0503030302020204" pitchFamily="34" charset="-127"/>
              </a:rPr>
              <a:t>데이터셋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301660-F35F-49E6-B9C9-BF35C409C7AA}"/>
              </a:ext>
            </a:extLst>
          </p:cNvPr>
          <p:cNvCxnSpPr>
            <a:cxnSpLocks/>
          </p:cNvCxnSpPr>
          <p:nvPr/>
        </p:nvCxnSpPr>
        <p:spPr>
          <a:xfrm>
            <a:off x="2862292" y="1894788"/>
            <a:ext cx="0" cy="2595932"/>
          </a:xfrm>
          <a:prstGeom prst="line">
            <a:avLst/>
          </a:prstGeom>
          <a:ln w="635000">
            <a:solidFill>
              <a:srgbClr val="FFC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5BC055-F44C-43EF-99BF-788362F5CADD}"/>
              </a:ext>
            </a:extLst>
          </p:cNvPr>
          <p:cNvCxnSpPr>
            <a:cxnSpLocks/>
          </p:cNvCxnSpPr>
          <p:nvPr/>
        </p:nvCxnSpPr>
        <p:spPr>
          <a:xfrm>
            <a:off x="2862292" y="4582160"/>
            <a:ext cx="0" cy="894813"/>
          </a:xfrm>
          <a:prstGeom prst="line">
            <a:avLst/>
          </a:prstGeom>
          <a:ln w="635000">
            <a:solidFill>
              <a:srgbClr val="FD8D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C4CAA8-914C-4188-89BE-1AB04ECEABD5}"/>
              </a:ext>
            </a:extLst>
          </p:cNvPr>
          <p:cNvSpPr txBox="1"/>
          <p:nvPr/>
        </p:nvSpPr>
        <p:spPr>
          <a:xfrm>
            <a:off x="2757488" y="2540000"/>
            <a:ext cx="258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에스코어 드림 4 Regular" panose="020B0503030302020204" pitchFamily="34" charset="-127"/>
              </a:rPr>
              <a:t> </a:t>
            </a:r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F11E9-CFF8-4681-A2E2-F07A79D03E01}"/>
              </a:ext>
            </a:extLst>
          </p:cNvPr>
          <p:cNvSpPr txBox="1"/>
          <p:nvPr/>
        </p:nvSpPr>
        <p:spPr>
          <a:xfrm>
            <a:off x="2513648" y="3132077"/>
            <a:ext cx="137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에스코어 드림 4 Regular" panose="020B0503030302020204" pitchFamily="34" charset="-127"/>
              </a:rPr>
              <a:t>Train</a:t>
            </a:r>
            <a:endParaRPr lang="ko-KR" altLang="en-US" sz="2000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EED6E-8623-4C81-B04E-51268A61633A}"/>
              </a:ext>
            </a:extLst>
          </p:cNvPr>
          <p:cNvSpPr txBox="1"/>
          <p:nvPr/>
        </p:nvSpPr>
        <p:spPr>
          <a:xfrm>
            <a:off x="2554288" y="4934088"/>
            <a:ext cx="137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에스코어 드림 4 Regular" panose="020B0503030302020204" pitchFamily="34" charset="-127"/>
              </a:rPr>
              <a:t>Test</a:t>
            </a:r>
            <a:endParaRPr lang="ko-KR" altLang="en-US" dirty="0">
              <a:solidFill>
                <a:schemeClr val="bg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E0881-E817-4A3B-92E7-1523DD0407D3}"/>
              </a:ext>
            </a:extLst>
          </p:cNvPr>
          <p:cNvSpPr txBox="1"/>
          <p:nvPr/>
        </p:nvSpPr>
        <p:spPr>
          <a:xfrm>
            <a:off x="1921354" y="5743821"/>
            <a:ext cx="14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에스코어 드림 4 Regular" panose="020B0503030302020204" pitchFamily="34" charset="-127"/>
              </a:rPr>
              <a:t>데이터</a:t>
            </a:r>
            <a:r>
              <a:rPr lang="en-US" altLang="ko-KR" dirty="0">
                <a:ea typeface="에스코어 드림 4 Regular" panose="020B0503030302020204" pitchFamily="34" charset="-127"/>
              </a:rPr>
              <a:t> SPLIT</a:t>
            </a:r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B3BFB-4BC0-42B0-B89B-570127EED4D8}"/>
              </a:ext>
            </a:extLst>
          </p:cNvPr>
          <p:cNvSpPr txBox="1"/>
          <p:nvPr/>
        </p:nvSpPr>
        <p:spPr>
          <a:xfrm>
            <a:off x="5259865" y="5720482"/>
            <a:ext cx="167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에스코어 드림 4 Regular" panose="020B0503030302020204" pitchFamily="34" charset="-127"/>
              </a:rPr>
              <a:t>파라미터 변경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4EFF39-A792-4331-BF11-958E88D37A9C}"/>
              </a:ext>
            </a:extLst>
          </p:cNvPr>
          <p:cNvGrpSpPr/>
          <p:nvPr/>
        </p:nvGrpSpPr>
        <p:grpSpPr>
          <a:xfrm>
            <a:off x="5362419" y="1889304"/>
            <a:ext cx="1402077" cy="3582185"/>
            <a:chOff x="5059683" y="1894788"/>
            <a:chExt cx="1402077" cy="3582185"/>
          </a:xfrm>
        </p:grpSpPr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DE001790-3BC4-4D99-838F-53DEAB54BCD0}"/>
                </a:ext>
              </a:extLst>
            </p:cNvPr>
            <p:cNvSpPr/>
            <p:nvPr/>
          </p:nvSpPr>
          <p:spPr>
            <a:xfrm>
              <a:off x="5059683" y="1894788"/>
              <a:ext cx="396000" cy="3582185"/>
            </a:xfrm>
            <a:prstGeom prst="flowChartProcess">
              <a:avLst/>
            </a:prstGeom>
            <a:solidFill>
              <a:srgbClr val="4E89C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ea typeface="에스코어 드림 4 Regular" panose="020B0503030302020204" pitchFamily="34" charset="-127"/>
                </a:rPr>
                <a:t>모델</a:t>
              </a:r>
              <a:r>
                <a:rPr lang="en-US" altLang="ko-KR" sz="1600" dirty="0"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600" dirty="0">
                  <a:ea typeface="에스코어 드림 4 Regular" panose="020B0503030302020204" pitchFamily="34" charset="-127"/>
                </a:rPr>
                <a:t>수정</a:t>
              </a:r>
            </a:p>
          </p:txBody>
        </p:sp>
        <p:sp>
          <p:nvSpPr>
            <p:cNvPr id="19" name="순서도: 처리 18">
              <a:extLst>
                <a:ext uri="{FF2B5EF4-FFF2-40B4-BE49-F238E27FC236}">
                  <a16:creationId xmlns:a16="http://schemas.microsoft.com/office/drawing/2014/main" id="{293E1042-8C83-4A27-B1D3-435FD81DB88D}"/>
                </a:ext>
              </a:extLst>
            </p:cNvPr>
            <p:cNvSpPr/>
            <p:nvPr/>
          </p:nvSpPr>
          <p:spPr>
            <a:xfrm>
              <a:off x="5519242" y="1894788"/>
              <a:ext cx="942518" cy="1096650"/>
            </a:xfrm>
            <a:prstGeom prst="flowChartProcess">
              <a:avLst/>
            </a:prstGeom>
            <a:solidFill>
              <a:srgbClr val="FD8D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a typeface="에스코어 드림 4 Regular" panose="020B0503030302020204" pitchFamily="34" charset="-127"/>
                </a:rPr>
                <a:t>Model</a:t>
              </a:r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2947D7F5-7644-456C-8F9F-6FD20F1DE032}"/>
                </a:ext>
              </a:extLst>
            </p:cNvPr>
            <p:cNvSpPr/>
            <p:nvPr/>
          </p:nvSpPr>
          <p:spPr>
            <a:xfrm>
              <a:off x="5519242" y="3074205"/>
              <a:ext cx="942518" cy="1142194"/>
            </a:xfrm>
            <a:prstGeom prst="flowChartProcess">
              <a:avLst/>
            </a:prstGeom>
            <a:solidFill>
              <a:srgbClr val="B4B4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a typeface="에스코어 드림 4 Regular" panose="020B0503030302020204" pitchFamily="34" charset="-127"/>
                </a:rPr>
                <a:t>Epochs</a:t>
              </a:r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6F034E11-D0BA-4330-B81A-EF8D433BD3BE}"/>
                </a:ext>
              </a:extLst>
            </p:cNvPr>
            <p:cNvSpPr/>
            <p:nvPr/>
          </p:nvSpPr>
          <p:spPr>
            <a:xfrm>
              <a:off x="5519242" y="4299166"/>
              <a:ext cx="942518" cy="1142194"/>
            </a:xfrm>
            <a:prstGeom prst="flowChartProcess">
              <a:avLst/>
            </a:prstGeom>
            <a:solidFill>
              <a:srgbClr val="FFCB2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a typeface="에스코어 드림 4 Regular" panose="020B0503030302020204" pitchFamily="34" charset="-127"/>
                </a:rPr>
                <a:t>Batch</a:t>
              </a:r>
            </a:p>
            <a:p>
              <a:pPr algn="ctr"/>
              <a:r>
                <a:rPr lang="en-US" altLang="ko-KR" dirty="0">
                  <a:ea typeface="에스코어 드림 4 Regular" panose="020B0503030302020204" pitchFamily="34" charset="-127"/>
                </a:rPr>
                <a:t>Size</a:t>
              </a:r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26E5577C-9EFF-4AF1-B4B0-383B01497F3F}"/>
              </a:ext>
            </a:extLst>
          </p:cNvPr>
          <p:cNvSpPr/>
          <p:nvPr/>
        </p:nvSpPr>
        <p:spPr>
          <a:xfrm>
            <a:off x="8669869" y="1889304"/>
            <a:ext cx="396000" cy="3582185"/>
          </a:xfrm>
          <a:prstGeom prst="flowChartProcess">
            <a:avLst/>
          </a:prstGeom>
          <a:solidFill>
            <a:srgbClr val="4E89C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ea typeface="에스코어 드림 4 Regular" panose="020B0503030302020204" pitchFamily="34" charset="-127"/>
              </a:rPr>
              <a:t>웹</a:t>
            </a:r>
            <a:endParaRPr lang="en-US" altLang="ko-KR" sz="1600" dirty="0"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600" dirty="0">
                <a:ea typeface="에스코어 드림 4 Regular" panose="020B0503030302020204" pitchFamily="34" charset="-127"/>
              </a:rPr>
              <a:t> 구현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0E36C7C-F1C4-44AC-885B-466CC0F27867}"/>
              </a:ext>
            </a:extLst>
          </p:cNvPr>
          <p:cNvSpPr/>
          <p:nvPr/>
        </p:nvSpPr>
        <p:spPr>
          <a:xfrm>
            <a:off x="3734185" y="3628063"/>
            <a:ext cx="1038944" cy="138761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A0E0A0A-65BF-4E78-870B-2C2DFB640639}"/>
              </a:ext>
            </a:extLst>
          </p:cNvPr>
          <p:cNvSpPr/>
          <p:nvPr/>
        </p:nvSpPr>
        <p:spPr>
          <a:xfrm>
            <a:off x="7144320" y="3639818"/>
            <a:ext cx="1038944" cy="115253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369F3-F1FD-442E-B249-BF0F9B5FE589}"/>
              </a:ext>
            </a:extLst>
          </p:cNvPr>
          <p:cNvSpPr txBox="1"/>
          <p:nvPr/>
        </p:nvSpPr>
        <p:spPr>
          <a:xfrm>
            <a:off x="6844067" y="3897463"/>
            <a:ext cx="18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 모델 선정</a:t>
            </a:r>
          </a:p>
        </p:txBody>
      </p:sp>
    </p:spTree>
    <p:extLst>
      <p:ext uri="{BB962C8B-B14F-4D97-AF65-F5344CB8AC3E}">
        <p14:creationId xmlns:p14="http://schemas.microsoft.com/office/powerpoint/2010/main" val="270962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C1458-C70B-4F27-8E19-8B23BB3D7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탐색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1C6C8B6-5F82-4F32-AC0C-00CFE09D6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03778"/>
              </p:ext>
            </p:extLst>
          </p:nvPr>
        </p:nvGraphicFramePr>
        <p:xfrm>
          <a:off x="838252" y="1925025"/>
          <a:ext cx="10355580" cy="1503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903512983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561303085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4260110379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085707462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3849343173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919888284"/>
                    </a:ext>
                  </a:extLst>
                </a:gridCol>
              </a:tblGrid>
              <a:tr h="375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에스코어 드림 4 Regular" panose="020B0503030302020204" pitchFamily="34" charset="-127"/>
                        </a:rPr>
                        <a:t>Model</a:t>
                      </a:r>
                      <a:endParaRPr lang="ko-KR" altLang="en-US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에스코어 드림 4 Regular" panose="020B0503030302020204" pitchFamily="34" charset="-127"/>
                        </a:rPr>
                        <a:t>GRU</a:t>
                      </a:r>
                      <a:endParaRPr lang="ko-KR" altLang="en-US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에스코어 드림 4 Regular" panose="020B0503030302020204" pitchFamily="34" charset="-127"/>
                        </a:rPr>
                        <a:t>LSTM_1</a:t>
                      </a:r>
                      <a:endParaRPr lang="ko-KR" altLang="en-US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에스코어 드림 4 Regular" panose="020B0503030302020204" pitchFamily="34" charset="-127"/>
                        </a:rPr>
                        <a:t>LSTM_2</a:t>
                      </a:r>
                      <a:endParaRPr lang="ko-KR" altLang="en-US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에스코어 드림 4 Regular" panose="020B0503030302020204" pitchFamily="34" charset="-127"/>
                        </a:rPr>
                        <a:t>MULTILAYER_1</a:t>
                      </a:r>
                      <a:endParaRPr lang="ko-KR" altLang="en-US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에스코어 드림 4 Regular" panose="020B0503030302020204" pitchFamily="34" charset="-127"/>
                        </a:rPr>
                        <a:t>MULTILAYER_2</a:t>
                      </a:r>
                      <a:endParaRPr lang="ko-KR" altLang="en-US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61945"/>
                  </a:ext>
                </a:extLst>
              </a:tr>
              <a:tr h="376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Preprocess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One-Hot ENC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Embedding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Embedding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TF-IDF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TF-IDF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577997"/>
                  </a:ext>
                </a:extLst>
              </a:tr>
              <a:tr h="376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Epochs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66385"/>
                  </a:ext>
                </a:extLst>
              </a:tr>
              <a:tr h="376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ea typeface="에스코어 드림 4 Regular" panose="020B0503030302020204" pitchFamily="34" charset="-127"/>
                        </a:rPr>
                        <a:t>Batchsize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30468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42D09B8-9381-4B7C-A94D-25E0C642A551}"/>
              </a:ext>
            </a:extLst>
          </p:cNvPr>
          <p:cNvSpPr txBox="1"/>
          <p:nvPr/>
        </p:nvSpPr>
        <p:spPr>
          <a:xfrm>
            <a:off x="838252" y="3677920"/>
            <a:ext cx="103555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에스코어 드림 4 Regular" panose="020B0503030302020204" pitchFamily="34" charset="-127"/>
              </a:rPr>
              <a:t>GRU , LSTM (RNN) : </a:t>
            </a:r>
            <a:r>
              <a:rPr lang="ko-KR" altLang="en-US" dirty="0">
                <a:ea typeface="에스코어 드림 4 Regular" panose="020B0503030302020204" pitchFamily="34" charset="-127"/>
              </a:rPr>
              <a:t>문서</a:t>
            </a:r>
            <a:r>
              <a:rPr lang="en-US" altLang="ko-KR" dirty="0"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ea typeface="에스코어 드림 4 Regular" panose="020B0503030302020204" pitchFamily="34" charset="-127"/>
              </a:rPr>
              <a:t>내 단어들의 흐름이 문서를 분류하는데 있어 의미가 있다는 접근</a:t>
            </a:r>
            <a:endParaRPr lang="en-US" altLang="ko-KR" dirty="0"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에스코어 드림 4 Regular" panose="020B0503030302020204" pitchFamily="34" charset="-127"/>
              </a:rPr>
              <a:t>MULTILAYER : </a:t>
            </a:r>
            <a:r>
              <a:rPr lang="ko-KR" altLang="en-US" dirty="0">
                <a:ea typeface="에스코어 드림 4 Regular" panose="020B0503030302020204" pitchFamily="34" charset="-127"/>
              </a:rPr>
              <a:t>문서</a:t>
            </a:r>
            <a:r>
              <a:rPr lang="en-US" altLang="ko-KR" dirty="0"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ea typeface="에스코어 드림 4 Regular" panose="020B0503030302020204" pitchFamily="34" charset="-127"/>
              </a:rPr>
              <a:t>내 단어를 벡터화 하고 단어 모두를 속성으로 한 분류가 가능하다는 접근</a:t>
            </a:r>
            <a:endParaRPr lang="en-US" altLang="ko-KR" dirty="0"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에스코어 드림 4 Regular" panose="020B0503030302020204" pitchFamily="34" charset="-127"/>
              </a:rPr>
              <a:t>그 외 구현해본 모델 </a:t>
            </a:r>
            <a:r>
              <a:rPr lang="en-US" altLang="ko-KR" dirty="0">
                <a:ea typeface="에스코어 드림 4 Regular" panose="020B0503030302020204" pitchFamily="34" charset="-127"/>
              </a:rPr>
              <a:t>: </a:t>
            </a:r>
            <a:r>
              <a:rPr lang="ko-KR" altLang="en-US" dirty="0" err="1">
                <a:ea typeface="에스코어 드림 4 Regular" panose="020B0503030302020204" pitchFamily="34" charset="-127"/>
              </a:rPr>
              <a:t>나이브</a:t>
            </a:r>
            <a:r>
              <a:rPr lang="ko-KR" altLang="en-US" dirty="0"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ea typeface="에스코어 드림 4 Regular" panose="020B0503030302020204" pitchFamily="34" charset="-127"/>
              </a:rPr>
              <a:t>베이즈</a:t>
            </a:r>
            <a:r>
              <a:rPr lang="ko-KR" altLang="en-US" dirty="0">
                <a:ea typeface="에스코어 드림 4 Regular" panose="020B0503030302020204" pitchFamily="34" charset="-127"/>
              </a:rPr>
              <a:t> 모델</a:t>
            </a:r>
            <a:endParaRPr lang="en-US" altLang="ko-KR" dirty="0">
              <a:ea typeface="에스코어 드림 4 Regular" panose="020B0503030302020204" pitchFamily="34" charset="-127"/>
            </a:endParaRPr>
          </a:p>
          <a:p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19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DE376-C0EF-4D9A-BF92-60121F20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34A77B0-05E3-4199-9495-829370BE2E94}"/>
              </a:ext>
            </a:extLst>
          </p:cNvPr>
          <p:cNvGrpSpPr/>
          <p:nvPr/>
        </p:nvGrpSpPr>
        <p:grpSpPr>
          <a:xfrm>
            <a:off x="1113425" y="1925047"/>
            <a:ext cx="1780162" cy="2214043"/>
            <a:chOff x="1060315" y="1925047"/>
            <a:chExt cx="1780162" cy="22140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8A3F08A-67E8-460C-8EB4-264C99509991}"/>
                </a:ext>
              </a:extLst>
            </p:cNvPr>
            <p:cNvGrpSpPr/>
            <p:nvPr/>
          </p:nvGrpSpPr>
          <p:grpSpPr>
            <a:xfrm>
              <a:off x="1060315" y="1925047"/>
              <a:ext cx="1593706" cy="1068075"/>
              <a:chOff x="998250" y="2062806"/>
              <a:chExt cx="1593706" cy="106807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7818CB-6E64-4E58-B96A-6FF964925D52}"/>
                  </a:ext>
                </a:extLst>
              </p:cNvPr>
              <p:cNvSpPr txBox="1"/>
              <p:nvPr/>
            </p:nvSpPr>
            <p:spPr>
              <a:xfrm>
                <a:off x="998250" y="2062806"/>
                <a:ext cx="7539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rgbClr val="1F4167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01</a:t>
                </a:r>
                <a:endParaRPr lang="ko-KR" altLang="en-US" sz="3600" dirty="0">
                  <a:solidFill>
                    <a:srgbClr val="1F416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92532E-55E0-42E1-9736-C17045F0F4D4}"/>
                  </a:ext>
                </a:extLst>
              </p:cNvPr>
              <p:cNvSpPr txBox="1"/>
              <p:nvPr/>
            </p:nvSpPr>
            <p:spPr>
              <a:xfrm>
                <a:off x="998250" y="2761549"/>
                <a:ext cx="1593706" cy="369332"/>
              </a:xfrm>
              <a:prstGeom prst="rect">
                <a:avLst/>
              </a:prstGeom>
              <a:solidFill>
                <a:srgbClr val="FFCB25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ea typeface="에스코어 드림 4 Regular" panose="020B0503030302020204" pitchFamily="34" charset="-127"/>
                  </a:rPr>
                  <a:t>프로젝트 개요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14B77E-85E4-4CB8-8FA5-F8BF810B2C1D}"/>
                </a:ext>
              </a:extLst>
            </p:cNvPr>
            <p:cNvSpPr txBox="1"/>
            <p:nvPr/>
          </p:nvSpPr>
          <p:spPr>
            <a:xfrm>
              <a:off x="1060315" y="3249038"/>
              <a:ext cx="1780162" cy="89005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에스코어 드림 4 Regular" panose="020B0503030302020204" pitchFamily="34" charset="-127"/>
                </a:rPr>
                <a:t>주제 선정 배경</a:t>
              </a:r>
              <a:endParaRPr lang="en-US" altLang="ko-KR" sz="1400" dirty="0"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에스코어 드림 4 Regular" panose="020B0503030302020204" pitchFamily="34" charset="-127"/>
                </a:rPr>
                <a:t>시장</a:t>
              </a:r>
              <a:r>
                <a:rPr lang="en-US" altLang="ko-KR" sz="1400" dirty="0"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400" dirty="0">
                  <a:ea typeface="에스코어 드림 4 Regular" panose="020B0503030302020204" pitchFamily="34" charset="-127"/>
                </a:rPr>
                <a:t>분석</a:t>
              </a:r>
              <a:endParaRPr lang="en-US" altLang="ko-KR" sz="1400" dirty="0"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6B686E2-0503-4EAF-81E6-B74AF7E531BE}"/>
              </a:ext>
            </a:extLst>
          </p:cNvPr>
          <p:cNvGrpSpPr/>
          <p:nvPr/>
        </p:nvGrpSpPr>
        <p:grpSpPr>
          <a:xfrm>
            <a:off x="3887121" y="1925047"/>
            <a:ext cx="1780162" cy="2644930"/>
            <a:chOff x="3851714" y="1925047"/>
            <a:chExt cx="1780162" cy="26449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9BBC7E3-E89A-4A5A-AA13-520E7C9527A7}"/>
                </a:ext>
              </a:extLst>
            </p:cNvPr>
            <p:cNvGrpSpPr/>
            <p:nvPr/>
          </p:nvGrpSpPr>
          <p:grpSpPr>
            <a:xfrm>
              <a:off x="3851714" y="1925047"/>
              <a:ext cx="1593706" cy="1097850"/>
              <a:chOff x="3784529" y="1980619"/>
              <a:chExt cx="1593706" cy="109785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257693-5C8F-4415-9533-1CAD4E3CA0F5}"/>
                  </a:ext>
                </a:extLst>
              </p:cNvPr>
              <p:cNvSpPr txBox="1"/>
              <p:nvPr/>
            </p:nvSpPr>
            <p:spPr>
              <a:xfrm>
                <a:off x="3784529" y="1980619"/>
                <a:ext cx="7539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rgbClr val="1F4167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02</a:t>
                </a:r>
                <a:endParaRPr lang="ko-KR" altLang="en-US" sz="3600" dirty="0">
                  <a:solidFill>
                    <a:srgbClr val="1F416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CE492C-06BF-41F5-9975-2327D08BCFE9}"/>
                  </a:ext>
                </a:extLst>
              </p:cNvPr>
              <p:cNvSpPr txBox="1"/>
              <p:nvPr/>
            </p:nvSpPr>
            <p:spPr>
              <a:xfrm>
                <a:off x="3784529" y="2709137"/>
                <a:ext cx="1593706" cy="369332"/>
              </a:xfrm>
              <a:prstGeom prst="rect">
                <a:avLst/>
              </a:prstGeom>
              <a:solidFill>
                <a:srgbClr val="FFCB25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ea typeface="에스코어 드림 4 Regular" panose="020B0503030302020204" pitchFamily="34" charset="-127"/>
                  </a:rPr>
                  <a:t>프로젝트 진행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914FB0-5F8C-4AF1-B58F-7E237DE3015E}"/>
                </a:ext>
              </a:extLst>
            </p:cNvPr>
            <p:cNvSpPr txBox="1"/>
            <p:nvPr/>
          </p:nvSpPr>
          <p:spPr>
            <a:xfrm>
              <a:off x="3851714" y="3249038"/>
              <a:ext cx="1780162" cy="132093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에스코어 드림 4 Regular" panose="020B0503030302020204" pitchFamily="34" charset="-127"/>
                </a:rPr>
                <a:t>데이터 수집</a:t>
              </a:r>
              <a:endParaRPr lang="en-US" altLang="ko-KR" sz="1400" dirty="0"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에스코어 드림 4 Regular" panose="020B0503030302020204" pitchFamily="34" charset="-127"/>
                </a:rPr>
                <a:t>데이터 </a:t>
              </a:r>
              <a:r>
                <a:rPr lang="ko-KR" altLang="en-US" sz="1400" dirty="0" err="1">
                  <a:ea typeface="에스코어 드림 4 Regular" panose="020B0503030302020204" pitchFamily="34" charset="-127"/>
                </a:rPr>
                <a:t>전처리</a:t>
              </a:r>
              <a:endParaRPr lang="en-US" altLang="ko-KR" sz="1400" dirty="0"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에스코어 드림 4 Regular" panose="020B0503030302020204" pitchFamily="34" charset="-127"/>
                </a:rPr>
                <a:t>모델 탐색</a:t>
              </a:r>
              <a:endParaRPr lang="en-US" altLang="ko-KR" sz="1400" dirty="0"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D52C76-B757-48F8-93C8-198EAFC36202}"/>
              </a:ext>
            </a:extLst>
          </p:cNvPr>
          <p:cNvGrpSpPr/>
          <p:nvPr/>
        </p:nvGrpSpPr>
        <p:grpSpPr>
          <a:xfrm>
            <a:off x="6660817" y="1925047"/>
            <a:ext cx="1780162" cy="2635953"/>
            <a:chOff x="6643113" y="1925047"/>
            <a:chExt cx="1780162" cy="263595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0A06A7B-7A75-4660-A848-694AF2DF3972}"/>
                </a:ext>
              </a:extLst>
            </p:cNvPr>
            <p:cNvGrpSpPr/>
            <p:nvPr/>
          </p:nvGrpSpPr>
          <p:grpSpPr>
            <a:xfrm>
              <a:off x="6643113" y="1925047"/>
              <a:ext cx="1593706" cy="1097851"/>
              <a:chOff x="6733658" y="1980618"/>
              <a:chExt cx="1593706" cy="109785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DA5B3E-6A3F-4B39-96A4-BA30241C1C66}"/>
                  </a:ext>
                </a:extLst>
              </p:cNvPr>
              <p:cNvSpPr txBox="1"/>
              <p:nvPr/>
            </p:nvSpPr>
            <p:spPr>
              <a:xfrm>
                <a:off x="6733658" y="1980618"/>
                <a:ext cx="7539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rgbClr val="1F4167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03</a:t>
                </a:r>
                <a:endParaRPr lang="ko-KR" altLang="en-US" sz="3600" dirty="0">
                  <a:solidFill>
                    <a:srgbClr val="1F416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BC9D81-D120-4292-AEA5-A9B4BE98BAD7}"/>
                  </a:ext>
                </a:extLst>
              </p:cNvPr>
              <p:cNvSpPr txBox="1"/>
              <p:nvPr/>
            </p:nvSpPr>
            <p:spPr>
              <a:xfrm>
                <a:off x="6733658" y="2709137"/>
                <a:ext cx="1593706" cy="369332"/>
              </a:xfrm>
              <a:prstGeom prst="rect">
                <a:avLst/>
              </a:prstGeom>
              <a:solidFill>
                <a:srgbClr val="FFCB25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ea typeface="에스코어 드림 4 Regular" panose="020B0503030302020204" pitchFamily="34" charset="-127"/>
                  </a:rPr>
                  <a:t>프로젝트 결과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C629DE-23F9-42E2-9852-EB8212A3BCF7}"/>
                </a:ext>
              </a:extLst>
            </p:cNvPr>
            <p:cNvSpPr txBox="1"/>
            <p:nvPr/>
          </p:nvSpPr>
          <p:spPr>
            <a:xfrm>
              <a:off x="6643113" y="3244549"/>
              <a:ext cx="1780162" cy="131645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에스코어 드림 4 Regular" panose="020B0503030302020204" pitchFamily="34" charset="-127"/>
                </a:rPr>
                <a:t>웹 구현</a:t>
              </a:r>
              <a:endParaRPr lang="en-US" altLang="ko-KR" sz="1400" dirty="0"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에스코어 드림 4 Regular" panose="020B0503030302020204" pitchFamily="34" charset="-127"/>
                </a:rPr>
                <a:t>활용방안</a:t>
              </a:r>
              <a:endParaRPr lang="en-US" altLang="ko-KR" sz="1400" dirty="0"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에스코어 드림 4 Regular" panose="020B0503030302020204" pitchFamily="34" charset="-127"/>
                </a:rPr>
                <a:t>한계점</a:t>
              </a:r>
              <a:endParaRPr lang="en-US" altLang="ko-KR" sz="1400" dirty="0"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F2655D-38DA-4FCE-83FF-AE30AF059FBA}"/>
              </a:ext>
            </a:extLst>
          </p:cNvPr>
          <p:cNvGrpSpPr/>
          <p:nvPr/>
        </p:nvGrpSpPr>
        <p:grpSpPr>
          <a:xfrm>
            <a:off x="9434513" y="1925047"/>
            <a:ext cx="1780162" cy="2209554"/>
            <a:chOff x="9434513" y="1925047"/>
            <a:chExt cx="1780162" cy="22095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3332A90-F057-44E2-BAFF-64CE9D581817}"/>
                </a:ext>
              </a:extLst>
            </p:cNvPr>
            <p:cNvGrpSpPr/>
            <p:nvPr/>
          </p:nvGrpSpPr>
          <p:grpSpPr>
            <a:xfrm>
              <a:off x="9434513" y="1925047"/>
              <a:ext cx="1069524" cy="1101914"/>
              <a:chOff x="9434513" y="1943900"/>
              <a:chExt cx="1069524" cy="110191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8CEAA-AE73-4493-82B6-DD86EECC067A}"/>
                  </a:ext>
                </a:extLst>
              </p:cNvPr>
              <p:cNvSpPr txBox="1"/>
              <p:nvPr/>
            </p:nvSpPr>
            <p:spPr>
              <a:xfrm>
                <a:off x="9434513" y="1943900"/>
                <a:ext cx="75398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rgbClr val="1F4167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04</a:t>
                </a:r>
                <a:endParaRPr lang="ko-KR" altLang="en-US" sz="3600" dirty="0">
                  <a:solidFill>
                    <a:srgbClr val="1F416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08EC11-3D44-44DD-8260-4A33E82C195E}"/>
                  </a:ext>
                </a:extLst>
              </p:cNvPr>
              <p:cNvSpPr txBox="1"/>
              <p:nvPr/>
            </p:nvSpPr>
            <p:spPr>
              <a:xfrm>
                <a:off x="9434513" y="2676482"/>
                <a:ext cx="1069524" cy="369332"/>
              </a:xfrm>
              <a:prstGeom prst="rect">
                <a:avLst/>
              </a:prstGeom>
              <a:solidFill>
                <a:srgbClr val="FFCB25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ea typeface="에스코어 드림 4 Regular" panose="020B0503030302020204" pitchFamily="34" charset="-127"/>
                  </a:rPr>
                  <a:t>참고사항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6BB57F-DAE7-4A2C-BDFC-CBF66DC1762D}"/>
                </a:ext>
              </a:extLst>
            </p:cNvPr>
            <p:cNvSpPr txBox="1"/>
            <p:nvPr/>
          </p:nvSpPr>
          <p:spPr>
            <a:xfrm>
              <a:off x="9434513" y="3249038"/>
              <a:ext cx="1780162" cy="88556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에스코어 드림 4 Regular" panose="020B0503030302020204" pitchFamily="34" charset="-127"/>
                </a:rPr>
                <a:t>개발도구</a:t>
              </a:r>
              <a:endParaRPr lang="en-US" altLang="ko-KR" sz="1400" dirty="0">
                <a:ea typeface="에스코어 드림 4 Regular" panose="020B0503030302020204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ea typeface="에스코어 드림 4 Regular" panose="020B0503030302020204" pitchFamily="34" charset="-127"/>
                </a:rPr>
                <a:t>Q&amp;A</a:t>
              </a:r>
              <a:endParaRPr lang="ko-KR" altLang="en-US" sz="1400" dirty="0"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8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89DAA-4588-45C3-851B-53C936A9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탐색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8C1F1-3EAD-4C5A-847D-6DFB68D001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 Loss </a:t>
            </a:r>
            <a:r>
              <a:rPr lang="ko-KR" altLang="en-US" dirty="0"/>
              <a:t>및 </a:t>
            </a:r>
            <a:r>
              <a:rPr lang="en-US" altLang="ko-KR" dirty="0"/>
              <a:t>Accuracy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C7315-27C7-408B-A89D-71E47140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94" y="2449424"/>
            <a:ext cx="3851506" cy="2730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C5FC2-DDEC-4A7C-AB1E-750FD1B873BD}"/>
              </a:ext>
            </a:extLst>
          </p:cNvPr>
          <p:cNvSpPr txBox="1"/>
          <p:nvPr/>
        </p:nvSpPr>
        <p:spPr>
          <a:xfrm>
            <a:off x="1711856" y="5419635"/>
            <a:ext cx="8241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에스코어 드림 4 Regular" panose="020B0503030302020204" pitchFamily="34" charset="-127"/>
              </a:rPr>
              <a:t>최종 모델 </a:t>
            </a:r>
            <a:r>
              <a:rPr lang="en-US" altLang="ko-KR" dirty="0">
                <a:ea typeface="에스코어 드림 4 Regular" panose="020B0503030302020204" pitchFamily="34" charset="-127"/>
              </a:rPr>
              <a:t>: TF_IDF_2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에스코어 드림 4 Regular" panose="020B0503030302020204" pitchFamily="34" charset="-127"/>
              </a:rPr>
              <a:t>Accuracy 96% Loss 0.2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131F5-7C68-46D1-9B40-EB32A3B0DDBD}"/>
              </a:ext>
            </a:extLst>
          </p:cNvPr>
          <p:cNvSpPr txBox="1"/>
          <p:nvPr/>
        </p:nvSpPr>
        <p:spPr>
          <a:xfrm>
            <a:off x="9611626" y="2354862"/>
            <a:ext cx="1848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Epochs : </a:t>
            </a:r>
          </a:p>
          <a:p>
            <a:r>
              <a:rPr lang="ko-KR" altLang="en-US" dirty="0"/>
              <a:t>학습 횟수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모델 정확도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모델 </a:t>
            </a:r>
            <a:r>
              <a:rPr lang="ko-KR" altLang="en-US" dirty="0" err="1"/>
              <a:t>예측값</a:t>
            </a:r>
            <a:r>
              <a:rPr lang="ko-KR" altLang="en-US" dirty="0"/>
              <a:t> 과 정답의 차이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300E24-A1A6-4503-BF84-77068CC0C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348" y="2460213"/>
            <a:ext cx="3851506" cy="27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63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AC2D-F062-4C70-8081-9D7E06EAED71}"/>
              </a:ext>
            </a:extLst>
          </p:cNvPr>
          <p:cNvSpPr/>
          <p:nvPr/>
        </p:nvSpPr>
        <p:spPr>
          <a:xfrm>
            <a:off x="3136231" y="2953752"/>
            <a:ext cx="5919537" cy="950495"/>
          </a:xfrm>
          <a:prstGeom prst="rect">
            <a:avLst/>
          </a:prstGeom>
          <a:solidFill>
            <a:srgbClr val="FFCB2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ea typeface="에스코어 드림 4 Regular" panose="020B0503030302020204" pitchFamily="34" charset="-127"/>
              </a:rPr>
              <a:t>프로젝트 결과 </a:t>
            </a:r>
          </a:p>
        </p:txBody>
      </p:sp>
    </p:spTree>
    <p:extLst>
      <p:ext uri="{BB962C8B-B14F-4D97-AF65-F5344CB8AC3E}">
        <p14:creationId xmlns:p14="http://schemas.microsoft.com/office/powerpoint/2010/main" val="1318789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A513-6F5C-463E-9A31-FF880146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검색엔진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017D7-C778-48A9-958A-313F9B9D8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60" t="36214" r="21574" b="27572"/>
          <a:stretch/>
        </p:blipFill>
        <p:spPr>
          <a:xfrm>
            <a:off x="2757488" y="1837266"/>
            <a:ext cx="7007402" cy="38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0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52AC5-7AA4-4276-A78A-B144DAA3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E1DBA-A2E1-480F-B94C-A03AB7B13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활용방안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코딩 교육 사이트 교육방향 추천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학생 진로 방향성 추천 </a:t>
            </a:r>
            <a:r>
              <a:rPr lang="en-US" altLang="ko-KR" dirty="0"/>
              <a:t>/ </a:t>
            </a:r>
            <a:r>
              <a:rPr lang="ko-KR" altLang="en-US" dirty="0"/>
              <a:t>상담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기대효과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직업정보에 대한 접근성 상승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66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13A81-FEF2-4F65-AFFF-0746CE0F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FECE3A-68DF-4194-B3D2-F139C31C0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 자연어 처리</a:t>
            </a:r>
            <a:endParaRPr lang="en-US" altLang="ko-KR" dirty="0"/>
          </a:p>
          <a:p>
            <a:pPr lvl="1"/>
            <a:r>
              <a:rPr lang="ko-KR" altLang="en-US" dirty="0"/>
              <a:t>형태소 분석 한계</a:t>
            </a:r>
            <a:endParaRPr lang="en-US" altLang="ko-KR" dirty="0"/>
          </a:p>
          <a:p>
            <a:pPr lvl="1"/>
            <a:r>
              <a:rPr lang="ko-KR" altLang="en-US" dirty="0" err="1"/>
              <a:t>불용어</a:t>
            </a:r>
            <a:r>
              <a:rPr lang="ko-KR" altLang="en-US" dirty="0"/>
              <a:t> 기준 설정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데이터</a:t>
            </a:r>
            <a:endParaRPr lang="en-US" altLang="ko-KR" dirty="0"/>
          </a:p>
          <a:p>
            <a:pPr lvl="1"/>
            <a:r>
              <a:rPr lang="ko-KR" altLang="en-US" dirty="0" err="1"/>
              <a:t>직업군</a:t>
            </a:r>
            <a:r>
              <a:rPr lang="ko-KR" altLang="en-US" dirty="0"/>
              <a:t> 제한의 아쉬움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서비스</a:t>
            </a:r>
            <a:endParaRPr lang="en-US" altLang="ko-KR" dirty="0"/>
          </a:p>
          <a:p>
            <a:pPr lvl="1"/>
            <a:r>
              <a:rPr lang="ko-KR" altLang="en-US" dirty="0"/>
              <a:t>학습된 데이터 부족으로 다양한 키워드 처리한계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3085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A55FE-4CE2-49D6-A675-168896B6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시장 분석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A8FAB444-9005-4E96-A7F1-FD04FCDD2E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경쟁 제품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2E67FE-9146-451B-BC9D-59F2C983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5" t="28193" r="20781" b="12362"/>
          <a:stretch/>
        </p:blipFill>
        <p:spPr>
          <a:xfrm>
            <a:off x="914400" y="2150831"/>
            <a:ext cx="5448496" cy="348053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1C417B-2028-480F-9FDC-098A470D5D10}"/>
              </a:ext>
            </a:extLst>
          </p:cNvPr>
          <p:cNvGrpSpPr/>
          <p:nvPr/>
        </p:nvGrpSpPr>
        <p:grpSpPr>
          <a:xfrm>
            <a:off x="4655099" y="1999188"/>
            <a:ext cx="6821186" cy="3413096"/>
            <a:chOff x="3496710" y="1503372"/>
            <a:chExt cx="7939503" cy="41721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96B051-EEB8-42C3-B0AB-442D2E88A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884" t="15945" r="18350" b="20275"/>
            <a:stretch/>
          </p:blipFill>
          <p:spPr>
            <a:xfrm>
              <a:off x="5054463" y="1551101"/>
              <a:ext cx="6223137" cy="4076701"/>
            </a:xfrm>
            <a:prstGeom prst="rect">
              <a:avLst/>
            </a:prstGeom>
          </p:spPr>
        </p:pic>
        <p:sp>
          <p:nvSpPr>
            <p:cNvPr id="19" name="말풍선: 사각형 18">
              <a:extLst>
                <a:ext uri="{FF2B5EF4-FFF2-40B4-BE49-F238E27FC236}">
                  <a16:creationId xmlns:a16="http://schemas.microsoft.com/office/drawing/2014/main" id="{C2B02333-2859-4A6A-87E6-3D2117658130}"/>
                </a:ext>
              </a:extLst>
            </p:cNvPr>
            <p:cNvSpPr/>
            <p:nvPr/>
          </p:nvSpPr>
          <p:spPr>
            <a:xfrm>
              <a:off x="5054463" y="1503372"/>
              <a:ext cx="6381750" cy="4172157"/>
            </a:xfrm>
            <a:prstGeom prst="wedgeRectCallout">
              <a:avLst>
                <a:gd name="adj1" fmla="val -76521"/>
                <a:gd name="adj2" fmla="val -7091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AC092EA-F149-4C4F-A041-9182100988E8}"/>
                </a:ext>
              </a:extLst>
            </p:cNvPr>
            <p:cNvSpPr/>
            <p:nvPr/>
          </p:nvSpPr>
          <p:spPr>
            <a:xfrm>
              <a:off x="3496710" y="2194351"/>
              <a:ext cx="1605271" cy="1036947"/>
            </a:xfrm>
            <a:custGeom>
              <a:avLst/>
              <a:gdLst>
                <a:gd name="connsiteX0" fmla="*/ 0 w 1491131"/>
                <a:gd name="connsiteY0" fmla="*/ 961534 h 961534"/>
                <a:gd name="connsiteX1" fmla="*/ 1441282 w 1491131"/>
                <a:gd name="connsiteY1" fmla="*/ 0 h 961534"/>
                <a:gd name="connsiteX2" fmla="*/ 1491131 w 1491131"/>
                <a:gd name="connsiteY2" fmla="*/ 961534 h 961534"/>
                <a:gd name="connsiteX3" fmla="*/ 0 w 1491131"/>
                <a:gd name="connsiteY3" fmla="*/ 961534 h 961534"/>
                <a:gd name="connsiteX0" fmla="*/ 0 w 1491131"/>
                <a:gd name="connsiteY0" fmla="*/ 961534 h 961534"/>
                <a:gd name="connsiteX1" fmla="*/ 1441282 w 1491131"/>
                <a:gd name="connsiteY1" fmla="*/ 0 h 961534"/>
                <a:gd name="connsiteX2" fmla="*/ 1491131 w 1491131"/>
                <a:gd name="connsiteY2" fmla="*/ 886120 h 961534"/>
                <a:gd name="connsiteX3" fmla="*/ 0 w 1491131"/>
                <a:gd name="connsiteY3" fmla="*/ 961534 h 961534"/>
                <a:gd name="connsiteX0" fmla="*/ 0 w 1526123"/>
                <a:gd name="connsiteY0" fmla="*/ 961534 h 961534"/>
                <a:gd name="connsiteX1" fmla="*/ 1526123 w 1526123"/>
                <a:gd name="connsiteY1" fmla="*/ 0 h 961534"/>
                <a:gd name="connsiteX2" fmla="*/ 1491131 w 1526123"/>
                <a:gd name="connsiteY2" fmla="*/ 886120 h 961534"/>
                <a:gd name="connsiteX3" fmla="*/ 0 w 1526123"/>
                <a:gd name="connsiteY3" fmla="*/ 961534 h 961534"/>
                <a:gd name="connsiteX0" fmla="*/ 0 w 1544977"/>
                <a:gd name="connsiteY0" fmla="*/ 1065228 h 1065228"/>
                <a:gd name="connsiteX1" fmla="*/ 1544977 w 1544977"/>
                <a:gd name="connsiteY1" fmla="*/ 0 h 1065228"/>
                <a:gd name="connsiteX2" fmla="*/ 1491131 w 1544977"/>
                <a:gd name="connsiteY2" fmla="*/ 989814 h 1065228"/>
                <a:gd name="connsiteX3" fmla="*/ 0 w 1544977"/>
                <a:gd name="connsiteY3" fmla="*/ 1065228 h 1065228"/>
                <a:gd name="connsiteX0" fmla="*/ 0 w 1535550"/>
                <a:gd name="connsiteY0" fmla="*/ 989813 h 989813"/>
                <a:gd name="connsiteX1" fmla="*/ 1535550 w 1535550"/>
                <a:gd name="connsiteY1" fmla="*/ 0 h 989813"/>
                <a:gd name="connsiteX2" fmla="*/ 1491131 w 1535550"/>
                <a:gd name="connsiteY2" fmla="*/ 914399 h 989813"/>
                <a:gd name="connsiteX3" fmla="*/ 0 w 1535550"/>
                <a:gd name="connsiteY3" fmla="*/ 989813 h 989813"/>
                <a:gd name="connsiteX0" fmla="*/ 0 w 1554404"/>
                <a:gd name="connsiteY0" fmla="*/ 1036947 h 1036947"/>
                <a:gd name="connsiteX1" fmla="*/ 1554404 w 1554404"/>
                <a:gd name="connsiteY1" fmla="*/ 0 h 1036947"/>
                <a:gd name="connsiteX2" fmla="*/ 1491131 w 1554404"/>
                <a:gd name="connsiteY2" fmla="*/ 961533 h 1036947"/>
                <a:gd name="connsiteX3" fmla="*/ 0 w 1554404"/>
                <a:gd name="connsiteY3" fmla="*/ 1036947 h 10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04" h="1036947">
                  <a:moveTo>
                    <a:pt x="0" y="1036947"/>
                  </a:moveTo>
                  <a:lnTo>
                    <a:pt x="1554404" y="0"/>
                  </a:lnTo>
                  <a:lnTo>
                    <a:pt x="1491131" y="961533"/>
                  </a:lnTo>
                  <a:lnTo>
                    <a:pt x="0" y="10369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3FD882-DBF7-4735-897A-26095D6285D7}"/>
              </a:ext>
            </a:extLst>
          </p:cNvPr>
          <p:cNvSpPr txBox="1"/>
          <p:nvPr/>
        </p:nvSpPr>
        <p:spPr>
          <a:xfrm>
            <a:off x="329937" y="5671842"/>
            <a:ext cx="1152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ea typeface="에스코어 드림 4 Regular" panose="020B0503030302020204" pitchFamily="34" charset="-127"/>
              </a:rPr>
              <a:t>워크넷</a:t>
            </a:r>
            <a:r>
              <a:rPr lang="ko-KR" altLang="en-US" sz="2000" dirty="0">
                <a:ea typeface="에스코어 드림 4 Regular" panose="020B0503030302020204" pitchFamily="34" charset="-127"/>
              </a:rPr>
              <a:t> 직업 정보 찾기</a:t>
            </a:r>
          </a:p>
        </p:txBody>
      </p:sp>
    </p:spTree>
    <p:extLst>
      <p:ext uri="{BB962C8B-B14F-4D97-AF65-F5344CB8AC3E}">
        <p14:creationId xmlns:p14="http://schemas.microsoft.com/office/powerpoint/2010/main" val="2587670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AC2D-F062-4C70-8081-9D7E06EAED71}"/>
              </a:ext>
            </a:extLst>
          </p:cNvPr>
          <p:cNvSpPr/>
          <p:nvPr/>
        </p:nvSpPr>
        <p:spPr>
          <a:xfrm>
            <a:off x="3136231" y="2953752"/>
            <a:ext cx="5919537" cy="950495"/>
          </a:xfrm>
          <a:prstGeom prst="rect">
            <a:avLst/>
          </a:prstGeom>
          <a:solidFill>
            <a:srgbClr val="FFCB2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ea typeface="에스코어 드림 4 Regular" panose="020B0503030302020204" pitchFamily="34" charset="-127"/>
              </a:rPr>
              <a:t>참고 사항</a:t>
            </a:r>
          </a:p>
        </p:txBody>
      </p:sp>
    </p:spTree>
    <p:extLst>
      <p:ext uri="{BB962C8B-B14F-4D97-AF65-F5344CB8AC3E}">
        <p14:creationId xmlns:p14="http://schemas.microsoft.com/office/powerpoint/2010/main" val="76919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2762B-A2FF-4532-BE13-1F27F291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24C5C1-3085-4629-A10D-56ADF2B40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 분석 언어 및 도구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916CB6-6089-49BD-99C4-7FB917F86376}"/>
              </a:ext>
            </a:extLst>
          </p:cNvPr>
          <p:cNvGrpSpPr/>
          <p:nvPr/>
        </p:nvGrpSpPr>
        <p:grpSpPr>
          <a:xfrm>
            <a:off x="1380297" y="2807713"/>
            <a:ext cx="9431406" cy="2881098"/>
            <a:chOff x="1912485" y="2096513"/>
            <a:chExt cx="8317780" cy="20662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E1FD02D-0688-45E8-BF39-6C824EE57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759" y="2096513"/>
              <a:ext cx="1746717" cy="3097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6906F9-C9A1-4EBE-9B07-A4BADA657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153" t="9068" r="-1" b="16494"/>
            <a:stretch/>
          </p:blipFill>
          <p:spPr>
            <a:xfrm>
              <a:off x="2648764" y="2866543"/>
              <a:ext cx="1588078" cy="59111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174F74-237E-46DA-8010-360697D9D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485" y="2385176"/>
              <a:ext cx="2211786" cy="540767"/>
            </a:xfrm>
            <a:prstGeom prst="rect">
              <a:avLst/>
            </a:prstGeom>
          </p:spPr>
        </p:pic>
        <p:pic>
          <p:nvPicPr>
            <p:cNvPr id="13" name="그림 12" descr="텍스트, 클립아트, 표지판이(가) 표시된 사진&#10;&#10;자동 생성된 설명">
              <a:extLst>
                <a:ext uri="{FF2B5EF4-FFF2-40B4-BE49-F238E27FC236}">
                  <a16:creationId xmlns:a16="http://schemas.microsoft.com/office/drawing/2014/main" id="{35BE440F-459E-4306-996A-B531026FB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413" y="2580184"/>
              <a:ext cx="1085704" cy="57271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9089B07-D863-4B4A-A6A7-A89F2B0EC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3" t="14267" r="32043" b="15816"/>
            <a:stretch/>
          </p:blipFill>
          <p:spPr>
            <a:xfrm>
              <a:off x="5448851" y="2711791"/>
              <a:ext cx="988766" cy="117873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593961A-C88A-4529-B3E1-233153D1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213" y="2755463"/>
              <a:ext cx="1135067" cy="1135067"/>
            </a:xfrm>
            <a:prstGeom prst="rect">
              <a:avLst/>
            </a:prstGeom>
          </p:spPr>
        </p:pic>
        <p:pic>
          <p:nvPicPr>
            <p:cNvPr id="8" name="그림 7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7281B8CB-F2E5-4952-9E42-F54E63D89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704" y="2843321"/>
              <a:ext cx="1761561" cy="1319470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291664BB-EC51-45B5-B2F9-C715E2F65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440" y="2250682"/>
              <a:ext cx="2856674" cy="73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166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1C865-274C-406A-8830-18FA6A90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프로젝트 일정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930F00-8726-4527-86D7-AD032898E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27193" r="17007" b="17719"/>
          <a:stretch/>
        </p:blipFill>
        <p:spPr>
          <a:xfrm>
            <a:off x="686848" y="1648325"/>
            <a:ext cx="10818304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14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5CC2C-F3E2-4744-A4E3-6A465528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팀원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473F7D-B2C2-4A6D-9EBE-06ACB572A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57" y="2339851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D9A644-1817-4A00-8B8C-1736359B6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79" y="4143433"/>
            <a:ext cx="1080000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0C64E46-27EA-4D7C-B774-863A988EB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21" y="2339851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4A9A43-1FF2-4CCE-8838-18C05D370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22" y="4143433"/>
            <a:ext cx="1080000" cy="1080000"/>
          </a:xfrm>
          <a:prstGeom prst="rect">
            <a:avLst/>
          </a:prstGeom>
        </p:spPr>
      </p:pic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D0E6095F-D91D-4A52-A820-1AD9B0FC8014}"/>
              </a:ext>
            </a:extLst>
          </p:cNvPr>
          <p:cNvSpPr/>
          <p:nvPr/>
        </p:nvSpPr>
        <p:spPr>
          <a:xfrm>
            <a:off x="1227449" y="2097951"/>
            <a:ext cx="3289955" cy="1517716"/>
          </a:xfrm>
          <a:prstGeom prst="wedgeRoundRectCallout">
            <a:avLst>
              <a:gd name="adj1" fmla="val 57390"/>
              <a:gd name="adj2" fmla="val -9003"/>
              <a:gd name="adj3" fmla="val 16667"/>
            </a:avLst>
          </a:prstGeom>
          <a:noFill/>
          <a:ln w="28575">
            <a:solidFill>
              <a:srgbClr val="4E8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데이터 수집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데이터 분석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데이터 시각화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연관규칙 모델 설계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0991D54D-85E5-47A5-BB88-0D5C199C8A47}"/>
              </a:ext>
            </a:extLst>
          </p:cNvPr>
          <p:cNvSpPr/>
          <p:nvPr/>
        </p:nvSpPr>
        <p:spPr>
          <a:xfrm>
            <a:off x="1227448" y="4091256"/>
            <a:ext cx="3289955" cy="1517716"/>
          </a:xfrm>
          <a:prstGeom prst="wedgeRoundRectCallout">
            <a:avLst>
              <a:gd name="adj1" fmla="val 56530"/>
              <a:gd name="adj2" fmla="val 4040"/>
              <a:gd name="adj3" fmla="val 16667"/>
            </a:avLst>
          </a:prstGeom>
          <a:noFill/>
          <a:ln w="28575">
            <a:solidFill>
              <a:srgbClr val="4E8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데이터 수집</a:t>
            </a:r>
            <a:r>
              <a:rPr lang="en-US" altLang="ko-KR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solidFill>
                  <a:srgbClr val="1F4167"/>
                </a:solidFill>
                <a:ea typeface="에스코어 드림 4 Regular" panose="020B0503030302020204" pitchFamily="34" charset="-127"/>
              </a:rPr>
              <a:t>전처리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LSTM, </a:t>
            </a:r>
            <a:r>
              <a:rPr lang="en-US" altLang="ko-KR" dirty="0" err="1">
                <a:solidFill>
                  <a:srgbClr val="1F4167"/>
                </a:solidFill>
                <a:ea typeface="에스코어 드림 4 Regular" panose="020B0503030302020204" pitchFamily="34" charset="-127"/>
              </a:rPr>
              <a:t>NaiveBayes</a:t>
            </a:r>
            <a:r>
              <a:rPr lang="en-US" altLang="ko-KR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모델 설계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모델 보완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09E47E68-E5E3-40D7-A820-90990FCCF2D9}"/>
              </a:ext>
            </a:extLst>
          </p:cNvPr>
          <p:cNvSpPr/>
          <p:nvPr/>
        </p:nvSpPr>
        <p:spPr>
          <a:xfrm flipH="1">
            <a:off x="7669093" y="4091256"/>
            <a:ext cx="3289955" cy="1517716"/>
          </a:xfrm>
          <a:prstGeom prst="wedgeRoundRectCallout">
            <a:avLst>
              <a:gd name="adj1" fmla="val 56530"/>
              <a:gd name="adj2" fmla="val 4040"/>
              <a:gd name="adj3" fmla="val 16667"/>
            </a:avLst>
          </a:prstGeom>
          <a:noFill/>
          <a:ln w="28575">
            <a:solidFill>
              <a:srgbClr val="4E8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데이터 수집 </a:t>
            </a:r>
            <a:r>
              <a:rPr lang="en-US" altLang="ko-KR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solidFill>
                  <a:srgbClr val="1F4167"/>
                </a:solidFill>
                <a:ea typeface="에스코어 드림 4 Regular" panose="020B0503030302020204" pitchFamily="34" charset="-127"/>
              </a:rPr>
              <a:t>전처리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TF-IDF , GRU </a:t>
            </a:r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모델 설계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Django </a:t>
            </a:r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웹 구현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6B2F3637-68C9-427E-948D-6252E05EEB1F}"/>
              </a:ext>
            </a:extLst>
          </p:cNvPr>
          <p:cNvSpPr/>
          <p:nvPr/>
        </p:nvSpPr>
        <p:spPr>
          <a:xfrm flipH="1">
            <a:off x="7669093" y="2097951"/>
            <a:ext cx="3289955" cy="1517716"/>
          </a:xfrm>
          <a:prstGeom prst="wedgeRoundRectCallout">
            <a:avLst>
              <a:gd name="adj1" fmla="val 57390"/>
              <a:gd name="adj2" fmla="val -9003"/>
              <a:gd name="adj3" fmla="val 16667"/>
            </a:avLst>
          </a:prstGeom>
          <a:noFill/>
          <a:ln w="28575">
            <a:solidFill>
              <a:srgbClr val="4E8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데이터 수집</a:t>
            </a:r>
            <a:r>
              <a:rPr lang="en-US" altLang="ko-KR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solidFill>
                  <a:srgbClr val="1F4167"/>
                </a:solidFill>
                <a:ea typeface="에스코어 드림 4 Regular" panose="020B0503030302020204" pitchFamily="34" charset="-127"/>
              </a:rPr>
              <a:t>전처리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LSTM</a:t>
            </a:r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 모델 설계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발표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1A7C0-5A87-4DA7-82FA-21A6329A0E3A}"/>
              </a:ext>
            </a:extLst>
          </p:cNvPr>
          <p:cNvSpPr txBox="1"/>
          <p:nvPr/>
        </p:nvSpPr>
        <p:spPr>
          <a:xfrm>
            <a:off x="4925065" y="3497102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1F4167"/>
                </a:solidFill>
                <a:ea typeface="에스코어 드림 4 Regular" panose="020B0503030302020204" pitchFamily="34" charset="-127"/>
              </a:rPr>
              <a:t>조한영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A7E31F-BCC3-4E24-BA09-949781F19722}"/>
              </a:ext>
            </a:extLst>
          </p:cNvPr>
          <p:cNvSpPr txBox="1"/>
          <p:nvPr/>
        </p:nvSpPr>
        <p:spPr>
          <a:xfrm>
            <a:off x="6315475" y="3497102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정지은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632A8-7F85-4EC6-BF5E-23094194F0EE}"/>
              </a:ext>
            </a:extLst>
          </p:cNvPr>
          <p:cNvSpPr txBox="1"/>
          <p:nvPr/>
        </p:nvSpPr>
        <p:spPr>
          <a:xfrm>
            <a:off x="4906866" y="5300684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김재형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A836B5-8511-4833-B7DD-8AE35096542A}"/>
              </a:ext>
            </a:extLst>
          </p:cNvPr>
          <p:cNvSpPr txBox="1"/>
          <p:nvPr/>
        </p:nvSpPr>
        <p:spPr>
          <a:xfrm>
            <a:off x="6436824" y="5300684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F4167"/>
                </a:solidFill>
                <a:ea typeface="에스코어 드림 4 Regular" panose="020B0503030302020204" pitchFamily="34" charset="-127"/>
              </a:rPr>
              <a:t>유진영</a:t>
            </a:r>
            <a:endParaRPr lang="en-US" altLang="ko-KR" dirty="0">
              <a:solidFill>
                <a:srgbClr val="1F4167"/>
              </a:solidFill>
              <a:ea typeface="에스코어 드림 4 Regular" panose="020B0503030302020204" pitchFamily="34" charset="-127"/>
            </a:endParaRPr>
          </a:p>
          <a:p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84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CA513-6F5C-463E-9A31-FF880146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pic>
        <p:nvPicPr>
          <p:cNvPr id="4" name="WE ROAD - game">
            <a:hlinkClick r:id="" action="ppaction://media"/>
            <a:extLst>
              <a:ext uri="{FF2B5EF4-FFF2-40B4-BE49-F238E27FC236}">
                <a16:creationId xmlns:a16="http://schemas.microsoft.com/office/drawing/2014/main" id="{3F9ECE8A-CF6B-409C-BA9A-0692453FF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5400" y="1652913"/>
            <a:ext cx="7581199" cy="4074895"/>
          </a:xfrm>
          <a:prstGeom prst="rect">
            <a:avLst/>
          </a:prstGeom>
          <a:ln>
            <a:solidFill>
              <a:srgbClr val="4583C7"/>
            </a:solidFill>
          </a:ln>
        </p:spPr>
      </p:pic>
    </p:spTree>
    <p:extLst>
      <p:ext uri="{BB962C8B-B14F-4D97-AF65-F5344CB8AC3E}">
        <p14:creationId xmlns:p14="http://schemas.microsoft.com/office/powerpoint/2010/main" val="292449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54F63-5987-439E-A39E-9C03AEC1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87" y="3054350"/>
            <a:ext cx="6677025" cy="749300"/>
          </a:xfrm>
        </p:spPr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9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EC2BD-1E8E-4081-9EFC-EB40C074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87" y="3054350"/>
            <a:ext cx="6677025" cy="7493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03E8C-9FE7-4650-9402-CAF25CFDB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01" y="2856425"/>
            <a:ext cx="947225" cy="9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9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AC2D-F062-4C70-8081-9D7E06EAED71}"/>
              </a:ext>
            </a:extLst>
          </p:cNvPr>
          <p:cNvSpPr/>
          <p:nvPr/>
        </p:nvSpPr>
        <p:spPr>
          <a:xfrm>
            <a:off x="3136231" y="2953752"/>
            <a:ext cx="5919537" cy="950495"/>
          </a:xfrm>
          <a:prstGeom prst="rect">
            <a:avLst/>
          </a:prstGeom>
          <a:solidFill>
            <a:srgbClr val="FFCB2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ea typeface="에스코어 드림 4 Regular" panose="020B0503030302020204" pitchFamily="34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83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2BD9-E060-4F24-9B0E-ACC5FE24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주제 선정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7D255-3EC9-423D-BAD1-F7BF57E1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4" r="713" b="11543"/>
          <a:stretch/>
        </p:blipFill>
        <p:spPr>
          <a:xfrm>
            <a:off x="1773675" y="1744448"/>
            <a:ext cx="8644651" cy="4160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888E19-8D7F-4607-A8C0-F03CF91E7D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t="46340" r="64966" b="33199"/>
          <a:stretch/>
        </p:blipFill>
        <p:spPr>
          <a:xfrm>
            <a:off x="3440784" y="3035192"/>
            <a:ext cx="1385739" cy="13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0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2BD9-E060-4F24-9B0E-ACC5FE24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주제 선정 배경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FF5E66E-F772-4F1B-829B-D0D2175B5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80" y="1455645"/>
            <a:ext cx="4694549" cy="453317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0AED893-12DE-48F2-9D0A-EF629E06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94" y="3448543"/>
            <a:ext cx="5258226" cy="6798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72272A-F314-4168-A732-C9BCFFEFDB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10" t="41512" r="46237" b="52654"/>
          <a:stretch/>
        </p:blipFill>
        <p:spPr>
          <a:xfrm>
            <a:off x="6096000" y="4638100"/>
            <a:ext cx="5141962" cy="576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D01588-ADE9-4328-AD04-BCB8169C26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17" t="21710" r="21151" b="70702"/>
          <a:stretch/>
        </p:blipFill>
        <p:spPr>
          <a:xfrm>
            <a:off x="5932690" y="2527948"/>
            <a:ext cx="5523128" cy="361979"/>
          </a:xfrm>
          <a:prstGeom prst="rect">
            <a:avLst/>
          </a:prstGeom>
        </p:spPr>
      </p:pic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48A15499-859E-4A95-98F2-52FE5F9685B7}"/>
              </a:ext>
            </a:extLst>
          </p:cNvPr>
          <p:cNvSpPr/>
          <p:nvPr/>
        </p:nvSpPr>
        <p:spPr>
          <a:xfrm>
            <a:off x="5842453" y="2357807"/>
            <a:ext cx="5703602" cy="679852"/>
          </a:xfrm>
          <a:prstGeom prst="foldedCorner">
            <a:avLst>
              <a:gd name="adj" fmla="val 36134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01F8EAC8-E72B-40E5-9EFE-2DDD10DD8A4C}"/>
              </a:ext>
            </a:extLst>
          </p:cNvPr>
          <p:cNvSpPr/>
          <p:nvPr/>
        </p:nvSpPr>
        <p:spPr>
          <a:xfrm>
            <a:off x="5848469" y="3465634"/>
            <a:ext cx="5703602" cy="679852"/>
          </a:xfrm>
          <a:prstGeom prst="foldedCorner">
            <a:avLst>
              <a:gd name="adj" fmla="val 36134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FAE03720-AE1D-48C2-B3FF-627F9E8526FA}"/>
              </a:ext>
            </a:extLst>
          </p:cNvPr>
          <p:cNvSpPr/>
          <p:nvPr/>
        </p:nvSpPr>
        <p:spPr>
          <a:xfrm>
            <a:off x="5842453" y="4556370"/>
            <a:ext cx="5703602" cy="679852"/>
          </a:xfrm>
          <a:prstGeom prst="foldedCorner">
            <a:avLst>
              <a:gd name="adj" fmla="val 36134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24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33AFF-2D1B-495F-AEC5-4D779750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시장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04A79-5C57-4D46-A3F0-563BC798F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페르소나 선정 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9848D5-B3E0-451D-A8E7-CD498AC7506E}"/>
              </a:ext>
            </a:extLst>
          </p:cNvPr>
          <p:cNvSpPr txBox="1"/>
          <p:nvPr/>
        </p:nvSpPr>
        <p:spPr>
          <a:xfrm>
            <a:off x="4388704" y="2303106"/>
            <a:ext cx="7352907" cy="327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에스코어 드림 4 Regular" panose="020B0503030302020204" pitchFamily="34" charset="-127"/>
              </a:rPr>
              <a:t>졸업 후 취업이 되지 않아 새로운 분야로 전향하고자 함</a:t>
            </a:r>
            <a:endParaRPr lang="en-US" altLang="ko-KR" sz="2000" dirty="0"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에스코어 드림 4 Regular" panose="020B0503030302020204" pitchFamily="34" charset="-127"/>
              </a:rPr>
              <a:t>최근 </a:t>
            </a:r>
            <a:r>
              <a:rPr lang="en-US" altLang="ko-KR" sz="2000" dirty="0">
                <a:ea typeface="에스코어 드림 4 Regular" panose="020B0503030302020204" pitchFamily="34" charset="-127"/>
              </a:rPr>
              <a:t>IT</a:t>
            </a:r>
            <a:r>
              <a:rPr lang="ko-KR" altLang="en-US" sz="2000" dirty="0">
                <a:ea typeface="에스코어 드림 4 Regular" panose="020B0503030302020204" pitchFamily="34" charset="-127"/>
              </a:rPr>
              <a:t> 개발자 채용이 많아지고</a:t>
            </a:r>
            <a:r>
              <a:rPr lang="en-US" altLang="ko-KR" sz="2000" dirty="0">
                <a:ea typeface="에스코어 드림 4 Regular" panose="020B0503030302020204" pitchFamily="34" charset="-127"/>
              </a:rPr>
              <a:t>,</a:t>
            </a:r>
            <a:r>
              <a:rPr lang="ko-KR" altLang="en-US" sz="2000" dirty="0">
                <a:ea typeface="에스코어 드림 4 Regular" panose="020B0503030302020204" pitchFamily="34" charset="-127"/>
              </a:rPr>
              <a:t> 연봉이 높다는 기사를 보고 개발자 직군으로 취업하고자 함</a:t>
            </a:r>
            <a:endParaRPr lang="en-US" altLang="ko-KR" sz="2000" dirty="0"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에스코어 드림 4 Regular" panose="020B0503030302020204" pitchFamily="34" charset="-127"/>
              </a:rPr>
              <a:t>개발자에 대해 알아보니 전문용어로 된 수 많은 정보로 인해  세부분야를 결정하는데 어려움을 느낌</a:t>
            </a:r>
            <a:endParaRPr lang="en-US" altLang="ko-KR" sz="2000" dirty="0"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에스코어 드림 4 Regular" panose="020B0503030302020204" pitchFamily="34" charset="-127"/>
              </a:rPr>
              <a:t>간단한 검색을 통해 자신이 하고 싶은 일이 어떤 분야인지 알고 싶음</a:t>
            </a:r>
            <a:endParaRPr lang="en-US" altLang="ko-KR" sz="2000" dirty="0">
              <a:ea typeface="에스코어 드림 4 Regular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93A6-26DF-45D0-AC6B-81E959BE1EB2}"/>
              </a:ext>
            </a:extLst>
          </p:cNvPr>
          <p:cNvGrpSpPr/>
          <p:nvPr/>
        </p:nvGrpSpPr>
        <p:grpSpPr>
          <a:xfrm>
            <a:off x="1364664" y="2348913"/>
            <a:ext cx="2785648" cy="3108048"/>
            <a:chOff x="1257300" y="2324099"/>
            <a:chExt cx="2876550" cy="32289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0592AB-BDFF-4030-ACE0-DBB927EA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118" y="2990850"/>
              <a:ext cx="2085975" cy="2085975"/>
            </a:xfrm>
            <a:prstGeom prst="rect">
              <a:avLst/>
            </a:prstGeom>
          </p:spPr>
        </p:pic>
        <p:sp>
          <p:nvSpPr>
            <p:cNvPr id="6" name="액자 5">
              <a:extLst>
                <a:ext uri="{FF2B5EF4-FFF2-40B4-BE49-F238E27FC236}">
                  <a16:creationId xmlns:a16="http://schemas.microsoft.com/office/drawing/2014/main" id="{DBF646FC-25E7-47B8-BD9A-93D4C27520F4}"/>
                </a:ext>
              </a:extLst>
            </p:cNvPr>
            <p:cNvSpPr/>
            <p:nvPr/>
          </p:nvSpPr>
          <p:spPr>
            <a:xfrm>
              <a:off x="1257300" y="2324099"/>
              <a:ext cx="2876550" cy="3228975"/>
            </a:xfrm>
            <a:prstGeom prst="frame">
              <a:avLst/>
            </a:prstGeom>
            <a:solidFill>
              <a:srgbClr val="4E89C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82C91A-4DCD-4A45-9F90-0A8FFBF2A354}"/>
              </a:ext>
            </a:extLst>
          </p:cNvPr>
          <p:cNvSpPr txBox="1"/>
          <p:nvPr/>
        </p:nvSpPr>
        <p:spPr>
          <a:xfrm>
            <a:off x="1257300" y="5558135"/>
            <a:ext cx="2969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ea typeface="에스코어 드림 4 Regular" panose="020B0503030302020204" pitchFamily="34" charset="-127"/>
              </a:rPr>
              <a:t>이름 </a:t>
            </a:r>
            <a:r>
              <a:rPr lang="en-US" altLang="ko-KR" sz="1800" dirty="0"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 err="1">
                <a:ea typeface="에스코어 드림 4 Regular" panose="020B0503030302020204" pitchFamily="34" charset="-127"/>
              </a:rPr>
              <a:t>김근호</a:t>
            </a:r>
            <a:r>
              <a:rPr lang="en-US" altLang="ko-KR" dirty="0">
                <a:ea typeface="에스코어 드림 4 Regular" panose="020B0503030302020204" pitchFamily="34" charset="-127"/>
              </a:rPr>
              <a:t> (</a:t>
            </a:r>
            <a:r>
              <a:rPr lang="en-US" altLang="ko-KR" sz="1800" dirty="0">
                <a:ea typeface="에스코어 드림 4 Regular" panose="020B0503030302020204" pitchFamily="34" charset="-127"/>
              </a:rPr>
              <a:t>29</a:t>
            </a:r>
            <a:r>
              <a:rPr lang="ko-KR" altLang="en-US" sz="1800" dirty="0">
                <a:ea typeface="에스코어 드림 4 Regular" panose="020B0503030302020204" pitchFamily="34" charset="-127"/>
              </a:rPr>
              <a:t>살</a:t>
            </a:r>
            <a:r>
              <a:rPr lang="en-US" altLang="ko-KR" sz="1800" dirty="0">
                <a:ea typeface="에스코어 드림 4 Regular" panose="020B0503030302020204" pitchFamily="34" charset="-127"/>
              </a:rPr>
              <a:t>)</a:t>
            </a:r>
            <a:r>
              <a:rPr lang="ko-KR" altLang="en-US" sz="1800" dirty="0">
                <a:ea typeface="에스코어 드림 4 Regular" panose="020B0503030302020204" pitchFamily="34" charset="-127"/>
              </a:rPr>
              <a:t> </a:t>
            </a:r>
            <a:endParaRPr lang="en-US" altLang="ko-KR" sz="1800" dirty="0"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ea typeface="에스코어 드림 4 Regular" panose="020B0503030302020204" pitchFamily="34" charset="-127"/>
              </a:rPr>
              <a:t>학력 </a:t>
            </a:r>
            <a:r>
              <a:rPr lang="en-US" altLang="ko-KR" sz="1800" dirty="0">
                <a:ea typeface="에스코어 드림 4 Regular" panose="020B0503030302020204" pitchFamily="34" charset="-127"/>
              </a:rPr>
              <a:t>: 4</a:t>
            </a:r>
            <a:r>
              <a:rPr lang="ko-KR" altLang="en-US" sz="1800" dirty="0">
                <a:ea typeface="에스코어 드림 4 Regular" panose="020B0503030302020204" pitchFamily="34" charset="-127"/>
              </a:rPr>
              <a:t>년제 문과 졸업생</a:t>
            </a:r>
            <a:endParaRPr lang="en-US" altLang="ko-KR" sz="1800" dirty="0">
              <a:ea typeface="에스코어 드림 4 Regular" panose="020B0503030302020204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51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FADA59-D041-4CF5-99F8-4BD7C8E6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8" y="706345"/>
            <a:ext cx="11509135" cy="749300"/>
          </a:xfrm>
        </p:spPr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4505DC9B-53D5-489C-89E7-822931B1DA00}"/>
              </a:ext>
            </a:extLst>
          </p:cNvPr>
          <p:cNvSpPr/>
          <p:nvPr/>
        </p:nvSpPr>
        <p:spPr>
          <a:xfrm>
            <a:off x="1262049" y="1960238"/>
            <a:ext cx="3200400" cy="400110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458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303261E5-D156-44A1-AB57-AA5510FB4FC6}"/>
              </a:ext>
            </a:extLst>
          </p:cNvPr>
          <p:cNvSpPr/>
          <p:nvPr/>
        </p:nvSpPr>
        <p:spPr>
          <a:xfrm>
            <a:off x="1262049" y="3121596"/>
            <a:ext cx="3200400" cy="400110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458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DF9E9E5F-E79F-46D2-97EC-231490630D14}"/>
              </a:ext>
            </a:extLst>
          </p:cNvPr>
          <p:cNvSpPr/>
          <p:nvPr/>
        </p:nvSpPr>
        <p:spPr>
          <a:xfrm>
            <a:off x="1262049" y="4234226"/>
            <a:ext cx="3200400" cy="400110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458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C07F6-7CAC-423D-AC5E-9005E654A03F}"/>
              </a:ext>
            </a:extLst>
          </p:cNvPr>
          <p:cNvSpPr txBox="1"/>
          <p:nvPr/>
        </p:nvSpPr>
        <p:spPr>
          <a:xfrm>
            <a:off x="329938" y="5058467"/>
            <a:ext cx="115091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하고싶은 일을 입력하면</a:t>
            </a:r>
            <a:r>
              <a:rPr lang="en-US" altLang="ko-KR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단</a:t>
            </a:r>
            <a:r>
              <a:rPr lang="en-US" altLang="ko-KR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, IT </a:t>
            </a:r>
            <a:r>
              <a:rPr lang="ko-KR" altLang="en-US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전문용어가 </a:t>
            </a:r>
            <a:r>
              <a:rPr lang="ko-KR" altLang="en-US" sz="2400" dirty="0" err="1">
                <a:solidFill>
                  <a:srgbClr val="4E89CA"/>
                </a:solidFill>
                <a:ea typeface="에스코어 드림 4 Regular" panose="020B0503030302020204" pitchFamily="34" charset="-127"/>
              </a:rPr>
              <a:t>아니여도</a:t>
            </a:r>
            <a:r>
              <a:rPr lang="ko-KR" altLang="en-US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 됨</a:t>
            </a:r>
            <a:r>
              <a:rPr lang="en-US" altLang="ko-KR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) </a:t>
            </a:r>
          </a:p>
          <a:p>
            <a:pPr algn="ctr"/>
            <a:r>
              <a:rPr lang="ko-KR" altLang="en-US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나에게 잘 맞는 직업정보</a:t>
            </a:r>
            <a:r>
              <a:rPr lang="en-US" altLang="ko-KR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하는 일</a:t>
            </a:r>
            <a:r>
              <a:rPr lang="en-US" altLang="ko-KR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훈련정보</a:t>
            </a:r>
            <a:r>
              <a:rPr lang="en-US" altLang="ko-KR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등</a:t>
            </a:r>
            <a:r>
              <a:rPr lang="en-US" altLang="ko-KR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를 찾아주는 웹 검색엔진</a:t>
            </a:r>
            <a:r>
              <a:rPr lang="en-US" altLang="ko-KR" sz="2400" dirty="0">
                <a:solidFill>
                  <a:srgbClr val="4E89CA"/>
                </a:solidFill>
                <a:ea typeface="에스코어 드림 4 Regular" panose="020B0503030302020204" pitchFamily="34" charset="-127"/>
              </a:rPr>
              <a:t>.</a:t>
            </a:r>
          </a:p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4DFC7-A2A7-4D11-8DAF-F35846D29C58}"/>
              </a:ext>
            </a:extLst>
          </p:cNvPr>
          <p:cNvSpPr txBox="1"/>
          <p:nvPr/>
        </p:nvSpPr>
        <p:spPr>
          <a:xfrm>
            <a:off x="4654826" y="1954534"/>
            <a:ext cx="6331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디자인 하는게 너무 재밌는데 이번에 뉴스를 보니까 그림도 컴퓨터로 표현할 수 있다고 하네</a:t>
            </a:r>
            <a:r>
              <a:rPr lang="en-US" altLang="ko-KR" dirty="0"/>
              <a:t>?”</a:t>
            </a:r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0709C-4343-46F3-92B9-1554790D0168}"/>
              </a:ext>
            </a:extLst>
          </p:cNvPr>
          <p:cNvSpPr txBox="1"/>
          <p:nvPr/>
        </p:nvSpPr>
        <p:spPr>
          <a:xfrm>
            <a:off x="4654826" y="4273090"/>
            <a:ext cx="633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프로그래머 직업에 대한 정보를 제공한다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EBE21-0141-4A7E-A61A-40A950EAA860}"/>
              </a:ext>
            </a:extLst>
          </p:cNvPr>
          <p:cNvSpPr txBox="1"/>
          <p:nvPr/>
        </p:nvSpPr>
        <p:spPr>
          <a:xfrm>
            <a:off x="4654826" y="3121596"/>
            <a:ext cx="633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딥러닝 모델</a:t>
            </a:r>
            <a:endParaRPr lang="en-US" altLang="ko-KR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832976-1BC6-42E8-9665-9CB64D7996D7}"/>
              </a:ext>
            </a:extLst>
          </p:cNvPr>
          <p:cNvCxnSpPr/>
          <p:nvPr/>
        </p:nvCxnSpPr>
        <p:spPr>
          <a:xfrm>
            <a:off x="2856089" y="2521843"/>
            <a:ext cx="0" cy="3455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3306667-FF74-4BEE-85F6-6B33600304F3}"/>
              </a:ext>
            </a:extLst>
          </p:cNvPr>
          <p:cNvCxnSpPr/>
          <p:nvPr/>
        </p:nvCxnSpPr>
        <p:spPr>
          <a:xfrm>
            <a:off x="2856089" y="3690243"/>
            <a:ext cx="0" cy="3455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92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79AC2D-F062-4C70-8081-9D7E06EAED71}"/>
              </a:ext>
            </a:extLst>
          </p:cNvPr>
          <p:cNvSpPr/>
          <p:nvPr/>
        </p:nvSpPr>
        <p:spPr>
          <a:xfrm>
            <a:off x="3136231" y="2953752"/>
            <a:ext cx="5919537" cy="950495"/>
          </a:xfrm>
          <a:prstGeom prst="rect">
            <a:avLst/>
          </a:prstGeom>
          <a:solidFill>
            <a:srgbClr val="FFCB2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ea typeface="에스코어 드림 4 Regular" panose="020B0503030302020204" pitchFamily="34" charset="-127"/>
              </a:rPr>
              <a:t>프로젝트 진행 </a:t>
            </a:r>
          </a:p>
        </p:txBody>
      </p:sp>
    </p:spTree>
    <p:extLst>
      <p:ext uri="{BB962C8B-B14F-4D97-AF65-F5344CB8AC3E}">
        <p14:creationId xmlns:p14="http://schemas.microsoft.com/office/powerpoint/2010/main" val="226201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에스코어 드림 6 Bold"/>
        <a:cs typeface=""/>
      </a:majorFont>
      <a:minorFont>
        <a:latin typeface="맑은 고딕"/>
        <a:ea typeface="에스코어 드림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 w="38100">
          <a:solidFill>
            <a:srgbClr val="4583C7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974</Words>
  <Application>Microsoft Office PowerPoint</Application>
  <PresentationFormat>와이드스크린</PresentationFormat>
  <Paragraphs>267</Paragraphs>
  <Slides>31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청소년서체</vt:lpstr>
      <vt:lpstr>에스코어 드림 6 Bold</vt:lpstr>
      <vt:lpstr>에스코어 드림 4 Regular</vt:lpstr>
      <vt:lpstr>에스코어 드림 5 Medium</vt:lpstr>
      <vt:lpstr>Courier New</vt:lpstr>
      <vt:lpstr>Arial</vt:lpstr>
      <vt:lpstr>맑은 고딕</vt:lpstr>
      <vt:lpstr>에스코어 드림 3 Light</vt:lpstr>
      <vt:lpstr>맑은 고딕</vt:lpstr>
      <vt:lpstr>Office 테마</vt:lpstr>
      <vt:lpstr>PowerPoint 프레젠테이션</vt:lpstr>
      <vt:lpstr>목차</vt:lpstr>
      <vt:lpstr>구현</vt:lpstr>
      <vt:lpstr>PowerPoint 프레젠테이션</vt:lpstr>
      <vt:lpstr>주제 선정 배경</vt:lpstr>
      <vt:lpstr>주제 선정 배경</vt:lpstr>
      <vt:lpstr>시장 분석</vt:lpstr>
      <vt:lpstr>목표</vt:lpstr>
      <vt:lpstr>PowerPoint 프레젠테이션</vt:lpstr>
      <vt:lpstr>아키텍쳐</vt:lpstr>
      <vt:lpstr>요구사항 정의서</vt:lpstr>
      <vt:lpstr>PowerPoint 프레젠테이션</vt:lpstr>
      <vt:lpstr>데이터 분석</vt:lpstr>
      <vt:lpstr>데이터 분석</vt:lpstr>
      <vt:lpstr>데이터 분석</vt:lpstr>
      <vt:lpstr>데이터 전처리</vt:lpstr>
      <vt:lpstr>데이터 전처리</vt:lpstr>
      <vt:lpstr>모델 개요</vt:lpstr>
      <vt:lpstr>모델 탐색</vt:lpstr>
      <vt:lpstr>모델 탐색</vt:lpstr>
      <vt:lpstr>PowerPoint 프레젠테이션</vt:lpstr>
      <vt:lpstr>웹 검색엔진</vt:lpstr>
      <vt:lpstr>활용방안 및 기대효과</vt:lpstr>
      <vt:lpstr>한계점</vt:lpstr>
      <vt:lpstr>시장 분석</vt:lpstr>
      <vt:lpstr>PowerPoint 프레젠테이션</vt:lpstr>
      <vt:lpstr>참고</vt:lpstr>
      <vt:lpstr>프로젝트 일정</vt:lpstr>
      <vt:lpstr>팀원 소개 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17063</dc:creator>
  <cp:lastModifiedBy>17063</cp:lastModifiedBy>
  <cp:revision>172</cp:revision>
  <dcterms:created xsi:type="dcterms:W3CDTF">2021-06-24T11:31:23Z</dcterms:created>
  <dcterms:modified xsi:type="dcterms:W3CDTF">2021-07-02T06:14:08Z</dcterms:modified>
</cp:coreProperties>
</file>